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43"/>
  </p:notesMasterIdLst>
  <p:handoutMasterIdLst>
    <p:handoutMasterId r:id="rId44"/>
  </p:handoutMasterIdLst>
  <p:sldIdLst>
    <p:sldId id="260" r:id="rId2"/>
    <p:sldId id="270" r:id="rId3"/>
    <p:sldId id="271" r:id="rId4"/>
    <p:sldId id="509" r:id="rId5"/>
    <p:sldId id="535" r:id="rId6"/>
    <p:sldId id="536" r:id="rId7"/>
    <p:sldId id="508" r:id="rId8"/>
    <p:sldId id="511" r:id="rId9"/>
    <p:sldId id="538" r:id="rId10"/>
    <p:sldId id="778" r:id="rId11"/>
    <p:sldId id="503" r:id="rId12"/>
    <p:sldId id="537" r:id="rId13"/>
    <p:sldId id="507" r:id="rId14"/>
    <p:sldId id="539" r:id="rId15"/>
    <p:sldId id="543" r:id="rId16"/>
    <p:sldId id="770" r:id="rId17"/>
    <p:sldId id="763" r:id="rId18"/>
    <p:sldId id="771" r:id="rId19"/>
    <p:sldId id="546" r:id="rId20"/>
    <p:sldId id="548" r:id="rId21"/>
    <p:sldId id="779" r:id="rId22"/>
    <p:sldId id="551" r:id="rId23"/>
    <p:sldId id="550" r:id="rId24"/>
    <p:sldId id="556" r:id="rId25"/>
    <p:sldId id="557" r:id="rId26"/>
    <p:sldId id="561" r:id="rId27"/>
    <p:sldId id="521" r:id="rId28"/>
    <p:sldId id="563" r:id="rId29"/>
    <p:sldId id="554" r:id="rId30"/>
    <p:sldId id="518" r:id="rId31"/>
    <p:sldId id="774" r:id="rId32"/>
    <p:sldId id="775" r:id="rId33"/>
    <p:sldId id="528" r:id="rId34"/>
    <p:sldId id="564" r:id="rId35"/>
    <p:sldId id="529" r:id="rId36"/>
    <p:sldId id="776" r:id="rId37"/>
    <p:sldId id="777" r:id="rId38"/>
    <p:sldId id="780" r:id="rId39"/>
    <p:sldId id="532" r:id="rId40"/>
    <p:sldId id="781" r:id="rId41"/>
    <p:sldId id="534" r:id="rId42"/>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59126DA-191A-4F4C-A541-FCB6B621426F}">
          <p14:sldIdLst>
            <p14:sldId id="260"/>
            <p14:sldId id="270"/>
          </p14:sldIdLst>
        </p14:section>
        <p14:section name="What is AI?" id="{7F9C312B-8E1E-2B44-AC45-907A0DEE0A6C}">
          <p14:sldIdLst>
            <p14:sldId id="271"/>
            <p14:sldId id="509"/>
            <p14:sldId id="535"/>
            <p14:sldId id="536"/>
            <p14:sldId id="508"/>
            <p14:sldId id="511"/>
            <p14:sldId id="538"/>
            <p14:sldId id="778"/>
            <p14:sldId id="503"/>
            <p14:sldId id="537"/>
            <p14:sldId id="507"/>
          </p14:sldIdLst>
        </p14:section>
        <p14:section name="Deep Learning" id="{F0A2E780-3F17-B540-ABC3-D759C51F9F1C}">
          <p14:sldIdLst>
            <p14:sldId id="539"/>
            <p14:sldId id="543"/>
            <p14:sldId id="770"/>
            <p14:sldId id="763"/>
            <p14:sldId id="771"/>
            <p14:sldId id="546"/>
            <p14:sldId id="548"/>
            <p14:sldId id="779"/>
            <p14:sldId id="551"/>
            <p14:sldId id="550"/>
            <p14:sldId id="556"/>
            <p14:sldId id="557"/>
            <p14:sldId id="561"/>
          </p14:sldIdLst>
        </p14:section>
        <p14:section name="Applications of AI" id="{C562133F-1D66-BE47-AC60-95566FCEFA61}">
          <p14:sldIdLst>
            <p14:sldId id="521"/>
            <p14:sldId id="563"/>
            <p14:sldId id="554"/>
            <p14:sldId id="518"/>
            <p14:sldId id="774"/>
            <p14:sldId id="775"/>
          </p14:sldIdLst>
        </p14:section>
        <p14:section name="Current Challenges in AI" id="{BB387045-7877-1741-9BC4-13EA1E2CEFB1}">
          <p14:sldIdLst>
            <p14:sldId id="528"/>
            <p14:sldId id="564"/>
            <p14:sldId id="529"/>
            <p14:sldId id="776"/>
            <p14:sldId id="777"/>
            <p14:sldId id="780"/>
            <p14:sldId id="532"/>
            <p14:sldId id="781"/>
          </p14:sldIdLst>
        </p14:section>
        <p14:section name="Fin" id="{7F08CAC9-FC07-8E4B-9B0D-21580AFCEC34}">
          <p14:sldIdLst>
            <p14:sldId id="5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719500"/>
    <a:srgbClr val="007836"/>
    <a:srgbClr val="BE0F34"/>
    <a:srgbClr val="820150"/>
    <a:srgbClr val="502D7F"/>
    <a:srgbClr val="00338E"/>
    <a:srgbClr val="0081AB"/>
    <a:srgbClr val="758F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230" autoAdjust="0"/>
    <p:restoredTop sz="86626"/>
  </p:normalViewPr>
  <p:slideViewPr>
    <p:cSldViewPr snapToGrid="0" snapToObjects="1">
      <p:cViewPr varScale="1">
        <p:scale>
          <a:sx n="102" d="100"/>
          <a:sy n="102" d="100"/>
        </p:scale>
        <p:origin x="1600" y="200"/>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wak, Theodore S" userId="8e85f14e-8e45-4c81-a9aa-9c789404a913" providerId="ADAL" clId="{B2B9D409-66FD-5342-82F0-91FB16BE6520}"/>
    <pc:docChg chg="custSel modSld">
      <pc:chgData name="Nowak, Theodore S" userId="8e85f14e-8e45-4c81-a9aa-9c789404a913" providerId="ADAL" clId="{B2B9D409-66FD-5342-82F0-91FB16BE6520}" dt="2021-06-15T17:03:21.782" v="188" actId="20577"/>
      <pc:docMkLst>
        <pc:docMk/>
      </pc:docMkLst>
      <pc:sldChg chg="modSp mod">
        <pc:chgData name="Nowak, Theodore S" userId="8e85f14e-8e45-4c81-a9aa-9c789404a913" providerId="ADAL" clId="{B2B9D409-66FD-5342-82F0-91FB16BE6520}" dt="2021-06-15T17:03:21.782" v="188" actId="20577"/>
        <pc:sldMkLst>
          <pc:docMk/>
          <pc:sldMk cId="1152154647" sldId="260"/>
        </pc:sldMkLst>
        <pc:spChg chg="mod">
          <ac:chgData name="Nowak, Theodore S" userId="8e85f14e-8e45-4c81-a9aa-9c789404a913" providerId="ADAL" clId="{B2B9D409-66FD-5342-82F0-91FB16BE6520}" dt="2021-06-15T17:03:21.782" v="188" actId="20577"/>
          <ac:spMkLst>
            <pc:docMk/>
            <pc:sldMk cId="1152154647" sldId="260"/>
            <ac:spMk id="4" creationId="{3C886310-1A8B-41C6-8ABF-4E949224625A}"/>
          </ac:spMkLst>
        </pc:spChg>
      </pc:sldChg>
      <pc:sldChg chg="modSp mod">
        <pc:chgData name="Nowak, Theodore S" userId="8e85f14e-8e45-4c81-a9aa-9c789404a913" providerId="ADAL" clId="{B2B9D409-66FD-5342-82F0-91FB16BE6520}" dt="2021-06-10T23:26:38.947" v="3" actId="20577"/>
        <pc:sldMkLst>
          <pc:docMk/>
          <pc:sldMk cId="1613996196" sldId="270"/>
        </pc:sldMkLst>
        <pc:spChg chg="mod">
          <ac:chgData name="Nowak, Theodore S" userId="8e85f14e-8e45-4c81-a9aa-9c789404a913" providerId="ADAL" clId="{B2B9D409-66FD-5342-82F0-91FB16BE6520}" dt="2021-06-10T23:26:38.947" v="3" actId="20577"/>
          <ac:spMkLst>
            <pc:docMk/>
            <pc:sldMk cId="1613996196" sldId="270"/>
            <ac:spMk id="4" creationId="{96BFFED0-E657-9541-90F7-1E3C69CFECAE}"/>
          </ac:spMkLst>
        </pc:spChg>
      </pc:sldChg>
      <pc:sldChg chg="modNotesTx">
        <pc:chgData name="Nowak, Theodore S" userId="8e85f14e-8e45-4c81-a9aa-9c789404a913" providerId="ADAL" clId="{B2B9D409-66FD-5342-82F0-91FB16BE6520}" dt="2021-06-15T16:56:49.453" v="185" actId="20577"/>
        <pc:sldMkLst>
          <pc:docMk/>
          <pc:sldMk cId="2972795295" sldId="511"/>
        </pc:sldMkLst>
      </pc:sldChg>
      <pc:sldChg chg="modSp mod">
        <pc:chgData name="Nowak, Theodore S" userId="8e85f14e-8e45-4c81-a9aa-9c789404a913" providerId="ADAL" clId="{B2B9D409-66FD-5342-82F0-91FB16BE6520}" dt="2021-06-10T23:27:02.548" v="4" actId="20577"/>
        <pc:sldMkLst>
          <pc:docMk/>
          <pc:sldMk cId="1863375351" sldId="535"/>
        </pc:sldMkLst>
        <pc:spChg chg="mod">
          <ac:chgData name="Nowak, Theodore S" userId="8e85f14e-8e45-4c81-a9aa-9c789404a913" providerId="ADAL" clId="{B2B9D409-66FD-5342-82F0-91FB16BE6520}" dt="2021-06-10T23:27:02.548" v="4" actId="20577"/>
          <ac:spMkLst>
            <pc:docMk/>
            <pc:sldMk cId="1863375351" sldId="535"/>
            <ac:spMk id="4" creationId="{31B1213F-FEBE-E044-9ABE-8E70F0B9CD26}"/>
          </ac:spMkLst>
        </pc:spChg>
      </pc:sldChg>
      <pc:sldChg chg="addSp modSp mod modAnim">
        <pc:chgData name="Nowak, Theodore S" userId="8e85f14e-8e45-4c81-a9aa-9c789404a913" providerId="ADAL" clId="{B2B9D409-66FD-5342-82F0-91FB16BE6520}" dt="2021-06-15T05:29:34.760" v="115"/>
        <pc:sldMkLst>
          <pc:docMk/>
          <pc:sldMk cId="996099049" sldId="546"/>
        </pc:sldMkLst>
        <pc:spChg chg="add mod">
          <ac:chgData name="Nowak, Theodore S" userId="8e85f14e-8e45-4c81-a9aa-9c789404a913" providerId="ADAL" clId="{B2B9D409-66FD-5342-82F0-91FB16BE6520}" dt="2021-06-15T05:29:17.050" v="112" actId="1076"/>
          <ac:spMkLst>
            <pc:docMk/>
            <pc:sldMk cId="996099049" sldId="546"/>
            <ac:spMk id="5" creationId="{CFAE5E61-FB1E-F748-9461-C0F550CD8285}"/>
          </ac:spMkLst>
        </pc:spChg>
      </pc:sldChg>
      <pc:sldChg chg="addSp delSp modSp mod">
        <pc:chgData name="Nowak, Theodore S" userId="8e85f14e-8e45-4c81-a9aa-9c789404a913" providerId="ADAL" clId="{B2B9D409-66FD-5342-82F0-91FB16BE6520}" dt="2021-06-10T23:31:55.596" v="73" actId="1076"/>
        <pc:sldMkLst>
          <pc:docMk/>
          <pc:sldMk cId="3851920764" sldId="776"/>
        </pc:sldMkLst>
        <pc:spChg chg="del">
          <ac:chgData name="Nowak, Theodore S" userId="8e85f14e-8e45-4c81-a9aa-9c789404a913" providerId="ADAL" clId="{B2B9D409-66FD-5342-82F0-91FB16BE6520}" dt="2021-06-10T23:31:06.816" v="5" actId="478"/>
          <ac:spMkLst>
            <pc:docMk/>
            <pc:sldMk cId="3851920764" sldId="776"/>
            <ac:spMk id="4" creationId="{3DE4E618-A4C0-044E-B370-90B984194A74}"/>
          </ac:spMkLst>
        </pc:spChg>
        <pc:spChg chg="add mod">
          <ac:chgData name="Nowak, Theodore S" userId="8e85f14e-8e45-4c81-a9aa-9c789404a913" providerId="ADAL" clId="{B2B9D409-66FD-5342-82F0-91FB16BE6520}" dt="2021-06-10T23:31:55.596" v="73" actId="1076"/>
          <ac:spMkLst>
            <pc:docMk/>
            <pc:sldMk cId="3851920764" sldId="776"/>
            <ac:spMk id="6" creationId="{C86A1967-FC9B-034D-959A-86F082AB72C0}"/>
          </ac:spMkLst>
        </pc:spChg>
      </pc:sldChg>
      <pc:sldChg chg="addSp modSp mod">
        <pc:chgData name="Nowak, Theodore S" userId="8e85f14e-8e45-4c81-a9aa-9c789404a913" providerId="ADAL" clId="{B2B9D409-66FD-5342-82F0-91FB16BE6520}" dt="2021-06-15T05:33:43.603" v="153" actId="14100"/>
        <pc:sldMkLst>
          <pc:docMk/>
          <pc:sldMk cId="3090220590" sldId="779"/>
        </pc:sldMkLst>
        <pc:spChg chg="mod">
          <ac:chgData name="Nowak, Theodore S" userId="8e85f14e-8e45-4c81-a9aa-9c789404a913" providerId="ADAL" clId="{B2B9D409-66FD-5342-82F0-91FB16BE6520}" dt="2021-06-15T05:33:19.035" v="149" actId="14100"/>
          <ac:spMkLst>
            <pc:docMk/>
            <pc:sldMk cId="3090220590" sldId="779"/>
            <ac:spMk id="31" creationId="{945D40FE-5865-8C4A-8AE1-D4031CB01A27}"/>
          </ac:spMkLst>
        </pc:spChg>
        <pc:grpChg chg="add mod">
          <ac:chgData name="Nowak, Theodore S" userId="8e85f14e-8e45-4c81-a9aa-9c789404a913" providerId="ADAL" clId="{B2B9D409-66FD-5342-82F0-91FB16BE6520}" dt="2021-06-15T05:33:11.331" v="126" actId="1076"/>
          <ac:grpSpMkLst>
            <pc:docMk/>
            <pc:sldMk cId="3090220590" sldId="779"/>
            <ac:grpSpMk id="26" creationId="{DDF584D2-15A3-E144-9BEC-0D93FE79BE17}"/>
          </ac:grpSpMkLst>
        </pc:grpChg>
        <pc:graphicFrameChg chg="mod">
          <ac:chgData name="Nowak, Theodore S" userId="8e85f14e-8e45-4c81-a9aa-9c789404a913" providerId="ADAL" clId="{B2B9D409-66FD-5342-82F0-91FB16BE6520}" dt="2021-06-15T05:32:58.947" v="124" actId="2085"/>
          <ac:graphicFrameMkLst>
            <pc:docMk/>
            <pc:sldMk cId="3090220590" sldId="779"/>
            <ac:graphicFrameMk id="4" creationId="{83E31BB2-497D-2249-AD64-8E9B5062FAF0}"/>
          </ac:graphicFrameMkLst>
        </pc:graphicFrameChg>
        <pc:cxnChg chg="mod">
          <ac:chgData name="Nowak, Theodore S" userId="8e85f14e-8e45-4c81-a9aa-9c789404a913" providerId="ADAL" clId="{B2B9D409-66FD-5342-82F0-91FB16BE6520}" dt="2021-06-15T05:33:43.603" v="153" actId="14100"/>
          <ac:cxnSpMkLst>
            <pc:docMk/>
            <pc:sldMk cId="3090220590" sldId="779"/>
            <ac:cxnSpMk id="30" creationId="{E0696E74-7C0B-C945-BF02-C0DE30733EAE}"/>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Size of Deep Neural Networks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Sheet1!$A$2:$A$7</c:f>
              <c:numCache>
                <c:formatCode>General</c:formatCode>
                <c:ptCount val="6"/>
                <c:pt idx="0">
                  <c:v>2014</c:v>
                </c:pt>
                <c:pt idx="1">
                  <c:v>2015</c:v>
                </c:pt>
                <c:pt idx="2">
                  <c:v>2018</c:v>
                </c:pt>
                <c:pt idx="3">
                  <c:v>2019</c:v>
                </c:pt>
                <c:pt idx="4">
                  <c:v>2020</c:v>
                </c:pt>
                <c:pt idx="5">
                  <c:v>2021</c:v>
                </c:pt>
              </c:numCache>
            </c:numRef>
          </c:xVal>
          <c:yVal>
            <c:numRef>
              <c:f>Sheet1!$B$2:$B$7</c:f>
              <c:numCache>
                <c:formatCode>#,##0.00</c:formatCode>
                <c:ptCount val="6"/>
                <c:pt idx="0">
                  <c:v>24000000</c:v>
                </c:pt>
                <c:pt idx="1">
                  <c:v>60300000</c:v>
                </c:pt>
                <c:pt idx="2">
                  <c:v>117000000</c:v>
                </c:pt>
                <c:pt idx="3">
                  <c:v>1500000000</c:v>
                </c:pt>
                <c:pt idx="4">
                  <c:v>175000000000</c:v>
                </c:pt>
                <c:pt idx="5">
                  <c:v>17500000000000</c:v>
                </c:pt>
              </c:numCache>
            </c:numRef>
          </c:yVal>
          <c:smooth val="1"/>
          <c:extLst>
            <c:ext xmlns:c16="http://schemas.microsoft.com/office/drawing/2014/chart" uri="{C3380CC4-5D6E-409C-BE32-E72D297353CC}">
              <c16:uniqueId val="{00000000-950F-FD4E-8479-E97DDCEE918D}"/>
            </c:ext>
          </c:extLst>
        </c:ser>
        <c:ser>
          <c:idx val="1"/>
          <c:order val="1"/>
          <c:tx>
            <c:strRef>
              <c:f>Sheet1!$C$1</c:f>
              <c:strCache>
                <c:ptCount val="1"/>
                <c:pt idx="0">
                  <c:v>Column1</c:v>
                </c:pt>
              </c:strCache>
            </c:strRef>
          </c:tx>
          <c:spPr>
            <a:ln w="19050" cap="rnd">
              <a:solidFill>
                <a:schemeClr val="accent6">
                  <a:lumMod val="40000"/>
                  <a:lumOff val="60000"/>
                </a:schemeClr>
              </a:solidFill>
              <a:prstDash val="dash"/>
              <a:round/>
            </a:ln>
            <a:effectLst/>
          </c:spPr>
          <c:marker>
            <c:symbol val="circle"/>
            <c:size val="5"/>
            <c:spPr>
              <a:noFill/>
              <a:ln w="9525">
                <a:noFill/>
              </a:ln>
              <a:effectLst/>
            </c:spPr>
          </c:marker>
          <c:xVal>
            <c:numRef>
              <c:f>Sheet1!$A$2:$A$7</c:f>
              <c:numCache>
                <c:formatCode>General</c:formatCode>
                <c:ptCount val="6"/>
                <c:pt idx="0">
                  <c:v>2014</c:v>
                </c:pt>
                <c:pt idx="1">
                  <c:v>2015</c:v>
                </c:pt>
                <c:pt idx="2">
                  <c:v>2018</c:v>
                </c:pt>
                <c:pt idx="3">
                  <c:v>2019</c:v>
                </c:pt>
                <c:pt idx="4">
                  <c:v>2020</c:v>
                </c:pt>
                <c:pt idx="5">
                  <c:v>2021</c:v>
                </c:pt>
              </c:numCache>
            </c:numRef>
          </c:xVal>
          <c:yVal>
            <c:numRef>
              <c:f>Sheet1!$C$2:$C$7</c:f>
              <c:numCache>
                <c:formatCode>#,##0.00</c:formatCode>
                <c:ptCount val="6"/>
                <c:pt idx="0">
                  <c:v>86000000000</c:v>
                </c:pt>
                <c:pt idx="1">
                  <c:v>86000000000</c:v>
                </c:pt>
                <c:pt idx="2">
                  <c:v>86000000000</c:v>
                </c:pt>
                <c:pt idx="3">
                  <c:v>86000000000</c:v>
                </c:pt>
                <c:pt idx="4">
                  <c:v>86000000000</c:v>
                </c:pt>
                <c:pt idx="5">
                  <c:v>86000000000</c:v>
                </c:pt>
              </c:numCache>
            </c:numRef>
          </c:yVal>
          <c:smooth val="1"/>
          <c:extLst>
            <c:ext xmlns:c16="http://schemas.microsoft.com/office/drawing/2014/chart" uri="{C3380CC4-5D6E-409C-BE32-E72D297353CC}">
              <c16:uniqueId val="{00000001-6CE4-C747-B445-5855471D307D}"/>
            </c:ext>
          </c:extLst>
        </c:ser>
        <c:dLbls>
          <c:showLegendKey val="0"/>
          <c:showVal val="0"/>
          <c:showCatName val="0"/>
          <c:showSerName val="0"/>
          <c:showPercent val="0"/>
          <c:showBubbleSize val="0"/>
        </c:dLbls>
        <c:axId val="2062020879"/>
        <c:axId val="2062022527"/>
      </c:scatterChart>
      <c:valAx>
        <c:axId val="20620208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2022527"/>
        <c:crosses val="autoZero"/>
        <c:crossBetween val="midCat"/>
      </c:valAx>
      <c:valAx>
        <c:axId val="2062022527"/>
        <c:scaling>
          <c:logBase val="10"/>
          <c:orientation val="minMax"/>
          <c:min val="1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 of Parameters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2020879"/>
        <c:crosses val="autoZero"/>
        <c:crossBetween val="midCat"/>
        <c:dispUnits>
          <c:builtInUnit val="billion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6/14/21</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6/14/21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Abstract Data Visualization – Stock Photo</a:t>
            </a:r>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74F5324A-0D9B-9A43-AE72-6DBF24439625}" type="slidenum">
              <a:rPr lang="en-US">
                <a:solidFill>
                  <a:prstClr val="black"/>
                </a:solidFill>
                <a:latin typeface="Calibri"/>
              </a:rPr>
              <a:pPr defTabSz="465887">
                <a:defRPr/>
              </a:pPr>
              <a:t>13</a:t>
            </a:fld>
            <a:endParaRPr lang="en-US">
              <a:solidFill>
                <a:prstClr val="black"/>
              </a:solidFill>
              <a:latin typeface="Calibri"/>
            </a:endParaRPr>
          </a:p>
        </p:txBody>
      </p:sp>
    </p:spTree>
    <p:extLst>
      <p:ext uri="{BB962C8B-B14F-4D97-AF65-F5344CB8AC3E}">
        <p14:creationId xmlns:p14="http://schemas.microsoft.com/office/powerpoint/2010/main" val="3499752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 ask audience if they can define AI?</a:t>
            </a:r>
          </a:p>
        </p:txBody>
      </p:sp>
      <p:sp>
        <p:nvSpPr>
          <p:cNvPr id="4" name="Slide Number Placeholder 3"/>
          <p:cNvSpPr>
            <a:spLocks noGrp="1"/>
          </p:cNvSpPr>
          <p:nvPr>
            <p:ph type="sldNum" sz="quarter" idx="5"/>
          </p:nvPr>
        </p:nvSpPr>
        <p:spPr/>
        <p:txBody>
          <a:bodyPr/>
          <a:lstStyle/>
          <a:p>
            <a:fld id="{710104DB-87CA-D64F-AB86-DB2520DDF5D7}" type="slidenum">
              <a:rPr lang="en-US" smtClean="0"/>
              <a:t>14</a:t>
            </a:fld>
            <a:endParaRPr lang="en-US"/>
          </a:p>
        </p:txBody>
      </p:sp>
    </p:spTree>
    <p:extLst>
      <p:ext uri="{BB962C8B-B14F-4D97-AF65-F5344CB8AC3E}">
        <p14:creationId xmlns:p14="http://schemas.microsoft.com/office/powerpoint/2010/main" val="140355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there a new version of this?</a:t>
            </a:r>
          </a:p>
        </p:txBody>
      </p:sp>
      <p:sp>
        <p:nvSpPr>
          <p:cNvPr id="4" name="Slide Number Placeholder 3"/>
          <p:cNvSpPr>
            <a:spLocks noGrp="1"/>
          </p:cNvSpPr>
          <p:nvPr>
            <p:ph type="sldNum" sz="quarter" idx="5"/>
          </p:nvPr>
        </p:nvSpPr>
        <p:spPr/>
        <p:txBody>
          <a:bodyPr/>
          <a:lstStyle/>
          <a:p>
            <a:fld id="{710104DB-87CA-D64F-AB86-DB2520DDF5D7}" type="slidenum">
              <a:rPr lang="en-US" smtClean="0"/>
              <a:t>15</a:t>
            </a:fld>
            <a:endParaRPr lang="en-US"/>
          </a:p>
        </p:txBody>
      </p:sp>
    </p:spTree>
    <p:extLst>
      <p:ext uri="{BB962C8B-B14F-4D97-AF65-F5344CB8AC3E}">
        <p14:creationId xmlns:p14="http://schemas.microsoft.com/office/powerpoint/2010/main" val="369846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TODO – Zach: Add in equation for this slide</a:t>
            </a:r>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a:p>
        </p:txBody>
      </p:sp>
    </p:spTree>
    <p:extLst>
      <p:ext uri="{BB962C8B-B14F-4D97-AF65-F5344CB8AC3E}">
        <p14:creationId xmlns:p14="http://schemas.microsoft.com/office/powerpoint/2010/main" val="176225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TODO – Zach: Add in equation for this slide DONE</a:t>
            </a:r>
          </a:p>
        </p:txBody>
      </p:sp>
      <p:sp>
        <p:nvSpPr>
          <p:cNvPr id="4" name="Slide Number Placeholder 3"/>
          <p:cNvSpPr>
            <a:spLocks noGrp="1"/>
          </p:cNvSpPr>
          <p:nvPr>
            <p:ph type="sldNum" sz="quarter" idx="5"/>
          </p:nvPr>
        </p:nvSpPr>
        <p:spPr/>
        <p:txBody>
          <a:bodyPr/>
          <a:lstStyle/>
          <a:p>
            <a:fld id="{710104DB-87CA-D64F-AB86-DB2520DDF5D7}" type="slidenum">
              <a:rPr lang="en-US" smtClean="0"/>
              <a:t>17</a:t>
            </a:fld>
            <a:endParaRPr lang="en-US"/>
          </a:p>
        </p:txBody>
      </p:sp>
    </p:spTree>
    <p:extLst>
      <p:ext uri="{BB962C8B-B14F-4D97-AF65-F5344CB8AC3E}">
        <p14:creationId xmlns:p14="http://schemas.microsoft.com/office/powerpoint/2010/main" val="1790307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a:t>Depth: Number of layers in the model</a:t>
            </a:r>
          </a:p>
          <a:p>
            <a:pPr lvl="1"/>
            <a:r>
              <a:rPr lang="en-US" sz="2000" err="1"/>
              <a:t>AlexNet</a:t>
            </a:r>
            <a:r>
              <a:rPr lang="en-US" sz="2000"/>
              <a:t> (2012): 8 layers</a:t>
            </a:r>
          </a:p>
          <a:p>
            <a:pPr lvl="1"/>
            <a:r>
              <a:rPr lang="en-US" sz="2000"/>
              <a:t>VGG (2014): 16 and 19 layers</a:t>
            </a:r>
          </a:p>
          <a:p>
            <a:pPr lvl="1"/>
            <a:r>
              <a:rPr lang="en-US" sz="2000"/>
              <a:t>Very Deep Residual Network (2016): 1,202 layers</a:t>
            </a:r>
          </a:p>
          <a:p>
            <a:pPr lvl="2"/>
            <a:r>
              <a:rPr lang="en-US" sz="1800"/>
              <a:t>Out-performed by their 152 layer model</a:t>
            </a:r>
            <a:br>
              <a:rPr lang="en-US" sz="1800"/>
            </a:br>
            <a:endParaRPr lang="en-US" sz="1800"/>
          </a:p>
          <a:p>
            <a:r>
              <a:rPr lang="en-US" sz="2400" b="1"/>
              <a:t>Width: Number of nodes within a layer</a:t>
            </a:r>
          </a:p>
          <a:p>
            <a:pPr lvl="1"/>
            <a:r>
              <a:rPr lang="en-US" sz="2000" err="1"/>
              <a:t>AlexNet</a:t>
            </a:r>
            <a:r>
              <a:rPr lang="en-US" sz="2000"/>
              <a:t>: 62M total parameters</a:t>
            </a:r>
          </a:p>
          <a:p>
            <a:pPr lvl="1"/>
            <a:r>
              <a:rPr lang="en-US" sz="2000"/>
              <a:t>VGG16: 138M</a:t>
            </a:r>
          </a:p>
          <a:p>
            <a:pPr lvl="1"/>
            <a:r>
              <a:rPr lang="en-US" sz="2000"/>
              <a:t>ResNet-1202: 19.4M</a:t>
            </a:r>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18</a:t>
            </a:fld>
            <a:endParaRPr lang="en-US"/>
          </a:p>
        </p:txBody>
      </p:sp>
    </p:spTree>
    <p:extLst>
      <p:ext uri="{BB962C8B-B14F-4D97-AF65-F5344CB8AC3E}">
        <p14:creationId xmlns:p14="http://schemas.microsoft.com/office/powerpoint/2010/main" val="1636414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TODO: Better visuals?</a:t>
            </a:r>
          </a:p>
        </p:txBody>
      </p:sp>
      <p:sp>
        <p:nvSpPr>
          <p:cNvPr id="4" name="Slide Number Placeholder 3"/>
          <p:cNvSpPr>
            <a:spLocks noGrp="1"/>
          </p:cNvSpPr>
          <p:nvPr>
            <p:ph type="sldNum" sz="quarter" idx="5"/>
          </p:nvPr>
        </p:nvSpPr>
        <p:spPr/>
        <p:txBody>
          <a:bodyPr/>
          <a:lstStyle/>
          <a:p>
            <a:fld id="{710104DB-87CA-D64F-AB86-DB2520DDF5D7}" type="slidenum">
              <a:rPr lang="en-US" smtClean="0"/>
              <a:t>24</a:t>
            </a:fld>
            <a:endParaRPr lang="en-US"/>
          </a:p>
        </p:txBody>
      </p:sp>
    </p:spTree>
    <p:extLst>
      <p:ext uri="{BB962C8B-B14F-4D97-AF65-F5344CB8AC3E}">
        <p14:creationId xmlns:p14="http://schemas.microsoft.com/office/powerpoint/2010/main" val="86971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could add </a:t>
            </a:r>
            <a:r>
              <a:rPr lang="en-US" err="1"/>
              <a:t>HuggingFace</a:t>
            </a:r>
            <a:r>
              <a:rPr lang="en-US"/>
              <a:t>, </a:t>
            </a:r>
            <a:r>
              <a:rPr lang="en-US" err="1"/>
              <a:t>MMDetection</a:t>
            </a:r>
            <a:r>
              <a:rPr lang="en-US"/>
              <a:t>, Detectron2, </a:t>
            </a:r>
            <a:r>
              <a:rPr lang="en-US" err="1"/>
              <a:t>Skorch</a:t>
            </a:r>
            <a:r>
              <a:rPr lang="en-US"/>
              <a:t>, FLAX</a:t>
            </a:r>
          </a:p>
        </p:txBody>
      </p:sp>
      <p:sp>
        <p:nvSpPr>
          <p:cNvPr id="4" name="Slide Number Placeholder 3"/>
          <p:cNvSpPr>
            <a:spLocks noGrp="1"/>
          </p:cNvSpPr>
          <p:nvPr>
            <p:ph type="sldNum" sz="quarter" idx="5"/>
          </p:nvPr>
        </p:nvSpPr>
        <p:spPr/>
        <p:txBody>
          <a:bodyPr/>
          <a:lstStyle/>
          <a:p>
            <a:fld id="{710104DB-87CA-D64F-AB86-DB2520DDF5D7}" type="slidenum">
              <a:rPr lang="en-US" smtClean="0"/>
              <a:t>25</a:t>
            </a:fld>
            <a:endParaRPr lang="en-US"/>
          </a:p>
        </p:txBody>
      </p:sp>
    </p:spTree>
    <p:extLst>
      <p:ext uri="{BB962C8B-B14F-4D97-AF65-F5344CB8AC3E}">
        <p14:creationId xmlns:p14="http://schemas.microsoft.com/office/powerpoint/2010/main" val="2197610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TODO – Zach: Make this look like code. </a:t>
            </a:r>
          </a:p>
        </p:txBody>
      </p:sp>
      <p:sp>
        <p:nvSpPr>
          <p:cNvPr id="4" name="Slide Number Placeholder 3"/>
          <p:cNvSpPr>
            <a:spLocks noGrp="1"/>
          </p:cNvSpPr>
          <p:nvPr>
            <p:ph type="sldNum" sz="quarter" idx="5"/>
          </p:nvPr>
        </p:nvSpPr>
        <p:spPr/>
        <p:txBody>
          <a:bodyPr/>
          <a:lstStyle/>
          <a:p>
            <a:fld id="{710104DB-87CA-D64F-AB86-DB2520DDF5D7}" type="slidenum">
              <a:rPr lang="en-US" smtClean="0"/>
              <a:t>26</a:t>
            </a:fld>
            <a:endParaRPr lang="en-US"/>
          </a:p>
        </p:txBody>
      </p:sp>
    </p:spTree>
    <p:extLst>
      <p:ext uri="{BB962C8B-B14F-4D97-AF65-F5344CB8AC3E}">
        <p14:creationId xmlns:p14="http://schemas.microsoft.com/office/powerpoint/2010/main" val="369792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Imagenet</a:t>
            </a:r>
            <a:r>
              <a:rPr lang="en-US"/>
              <a:t>: total images &gt; 14 million, &gt;21 thousand categories</a:t>
            </a:r>
          </a:p>
          <a:p>
            <a:r>
              <a:rPr lang="en-US"/>
              <a:t>Competition images = 1000 categories, 1.2 million training images</a:t>
            </a:r>
          </a:p>
          <a:p>
            <a:endParaRPr lang="en-US"/>
          </a:p>
          <a:p>
            <a:r>
              <a:rPr lang="en-US"/>
              <a:t>Highlight the difference between these applications and the first couple ML examples</a:t>
            </a:r>
          </a:p>
          <a:p>
            <a:pPr marL="228600" indent="-228600">
              <a:buAutoNum type="arabicParenR"/>
            </a:pPr>
            <a:r>
              <a:rPr lang="en-US"/>
              <a:t>The input is (mostly) raw instead of being engineered features</a:t>
            </a:r>
          </a:p>
          <a:p>
            <a:pPr marL="228600" indent="-228600">
              <a:buAutoNum type="arabicParenR"/>
            </a:pPr>
            <a:r>
              <a:rPr lang="en-US"/>
              <a:t>The datasets are much bigger (in terms of #examples AND in terms of # of features per input e.g. hundreds or thousands of pixel values per image)</a:t>
            </a:r>
          </a:p>
          <a:p>
            <a:r>
              <a:rPr lang="en-US"/>
              <a:t>3)  Complex tasks </a:t>
            </a:r>
          </a:p>
          <a:p>
            <a:endParaRPr lang="en-US"/>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29</a:t>
            </a:fld>
            <a:endParaRPr lang="en-US"/>
          </a:p>
        </p:txBody>
      </p:sp>
    </p:spTree>
    <p:extLst>
      <p:ext uri="{BB962C8B-B14F-4D97-AF65-F5344CB8AC3E}">
        <p14:creationId xmlns:p14="http://schemas.microsoft.com/office/powerpoint/2010/main" val="421772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 ask audience if they can define AI?</a:t>
            </a:r>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2167463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32</a:t>
            </a:fld>
            <a:endParaRPr lang="en-US"/>
          </a:p>
        </p:txBody>
      </p:sp>
    </p:spTree>
    <p:extLst>
      <p:ext uri="{BB962C8B-B14F-4D97-AF65-F5344CB8AC3E}">
        <p14:creationId xmlns:p14="http://schemas.microsoft.com/office/powerpoint/2010/main" val="154547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intimidating table of text with choice definitions of AI</a:t>
            </a:r>
          </a:p>
          <a:p>
            <a:endParaRPr lang="en-US" dirty="0"/>
          </a:p>
          <a:p>
            <a:r>
              <a:rPr lang="en-US" dirty="0"/>
              <a:t>- Captures the forces at play: is it about thinking or acting? Is it about being as good as humans, or been perfectly logical (rational)?</a:t>
            </a:r>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302214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clear definition in part because so many people and fields contribute to AI</a:t>
            </a:r>
          </a:p>
          <a:p>
            <a:endParaRPr lang="en-US" dirty="0"/>
          </a:p>
          <a:p>
            <a:r>
              <a:rPr lang="en-US" dirty="0"/>
              <a:t>Aristotle – formal logic through syllogisms in 350BC</a:t>
            </a:r>
          </a:p>
          <a:p>
            <a:r>
              <a:rPr lang="en-US" dirty="0"/>
              <a:t>Golgi – study of neurons 1900’s</a:t>
            </a:r>
          </a:p>
          <a:p>
            <a:r>
              <a:rPr lang="en-US" dirty="0"/>
              <a:t>Cognitive psychology – 1950s</a:t>
            </a:r>
          </a:p>
          <a:p>
            <a:r>
              <a:rPr lang="en-US" dirty="0"/>
              <a:t>Von Neumann – decision theory 1950s</a:t>
            </a:r>
          </a:p>
          <a:p>
            <a:endParaRPr lang="en-US" dirty="0"/>
          </a:p>
          <a:p>
            <a:endParaRPr lang="en-US" dirty="0"/>
          </a:p>
          <a:p>
            <a:pPr marL="171450" indent="-171450">
              <a:buFontTx/>
              <a:buChar char="-"/>
            </a:pPr>
            <a:r>
              <a:rPr lang="en-US" dirty="0"/>
              <a:t>I’d argue it’s a central question to humanity:</a:t>
            </a:r>
          </a:p>
          <a:p>
            <a:pPr marL="628650" lvl="1" indent="-171450">
              <a:buFontTx/>
              <a:buChar char="-"/>
            </a:pPr>
            <a:r>
              <a:rPr lang="en-US" dirty="0"/>
              <a:t>How does X work</a:t>
            </a:r>
          </a:p>
          <a:p>
            <a:pPr marL="628650" lvl="1" indent="-171450">
              <a:buFontTx/>
              <a:buChar char="-"/>
            </a:pPr>
            <a:r>
              <a:rPr lang="en-US" dirty="0"/>
              <a:t>Can I make X?</a:t>
            </a:r>
          </a:p>
          <a:p>
            <a:pPr marL="628650" lvl="1" indent="-171450">
              <a:buFontTx/>
              <a:buChar char="-"/>
            </a:pPr>
            <a:endParaRPr lang="en-US" dirty="0"/>
          </a:p>
          <a:p>
            <a:pPr marL="628650" lvl="1" indent="-171450">
              <a:buFontTx/>
              <a:buChar char="-"/>
            </a:pPr>
            <a:r>
              <a:rPr lang="en-US" dirty="0"/>
              <a:t>Where humanity itself is the most complex thing we can think of (but also could it be better than us?)</a:t>
            </a:r>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115129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Stemming from:</a:t>
            </a:r>
          </a:p>
          <a:p>
            <a:pPr marL="171450" indent="-171450">
              <a:buFontTx/>
              <a:buChar char="-"/>
            </a:pPr>
            <a:r>
              <a:rPr lang="en-US" dirty="0" err="1"/>
              <a:t>Aristotel</a:t>
            </a:r>
            <a:r>
              <a:rPr lang="en-US" dirty="0"/>
              <a:t>: formal logic and reasoning</a:t>
            </a:r>
          </a:p>
          <a:p>
            <a:pPr marL="171450" indent="-171450">
              <a:buFontTx/>
              <a:buChar char="-"/>
            </a:pPr>
            <a:r>
              <a:rPr lang="en-US" dirty="0" err="1"/>
              <a:t>Cardano</a:t>
            </a:r>
            <a:r>
              <a:rPr lang="en-US" dirty="0"/>
              <a:t>: probability (mathematics in the face of uncertainty)</a:t>
            </a:r>
          </a:p>
          <a:p>
            <a:pPr marL="171450" indent="-171450">
              <a:buFontTx/>
              <a:buChar char="-"/>
            </a:pPr>
            <a:r>
              <a:rPr lang="en-US" dirty="0"/>
              <a:t>Von Neumann: utility and decision theory (making decisions that optimize returns)</a:t>
            </a:r>
          </a:p>
          <a:p>
            <a:pPr marL="171450" indent="-171450">
              <a:buFontTx/>
              <a:buChar char="-"/>
            </a:pPr>
            <a:r>
              <a:rPr lang="en-US" dirty="0"/>
              <a:t>Craik: cognitive psychology and knowledge representations</a:t>
            </a:r>
          </a:p>
          <a:p>
            <a:pPr marL="171450" indent="-171450">
              <a:buFontTx/>
              <a:buChar char="-"/>
            </a:pPr>
            <a:r>
              <a:rPr lang="en-US" dirty="0"/>
              <a:t>Ramon y </a:t>
            </a:r>
            <a:r>
              <a:rPr lang="en-US" dirty="0" err="1"/>
              <a:t>Cajal</a:t>
            </a:r>
            <a:r>
              <a:rPr lang="en-US" dirty="0"/>
              <a:t>: mapping brain’s neuronal structures</a:t>
            </a:r>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299987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a:t>
            </a:r>
            <a:r>
              <a:rPr lang="en-US" dirty="0" err="1"/>
              <a:t>millenia</a:t>
            </a:r>
            <a:r>
              <a:rPr lang="en-US" dirty="0"/>
              <a:t> of questioning and fields of study the term artificial intelligence is rather new – coined in 1956</a:t>
            </a:r>
          </a:p>
        </p:txBody>
      </p:sp>
      <p:sp>
        <p:nvSpPr>
          <p:cNvPr id="4" name="Slide Number Placeholder 3"/>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1385464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Russian  translation of biblical phrase “</a:t>
            </a:r>
            <a:r>
              <a:rPr lang="en-US" sz="1200" b="1" i="0" kern="1200" dirty="0">
                <a:solidFill>
                  <a:schemeClr val="tx1"/>
                </a:solidFill>
                <a:effectLst/>
                <a:latin typeface="+mn-lt"/>
                <a:ea typeface="+mn-ea"/>
                <a:cs typeface="+mn-cs"/>
              </a:rPr>
              <a:t>the spirit</a:t>
            </a:r>
            <a:r>
              <a:rPr lang="en-US" sz="1200" b="0" i="0" kern="1200" dirty="0">
                <a:solidFill>
                  <a:schemeClr val="tx1"/>
                </a:solidFill>
                <a:effectLst/>
                <a:latin typeface="+mn-lt"/>
                <a:ea typeface="+mn-ea"/>
                <a:cs typeface="+mn-cs"/>
              </a:rPr>
              <a:t> indeed is </a:t>
            </a:r>
            <a:r>
              <a:rPr lang="en-US" sz="1200" b="1" i="0" kern="1200" dirty="0">
                <a:solidFill>
                  <a:schemeClr val="tx1"/>
                </a:solidFill>
                <a:effectLst/>
                <a:latin typeface="+mn-lt"/>
                <a:ea typeface="+mn-ea"/>
                <a:cs typeface="+mn-cs"/>
              </a:rPr>
              <a:t>willing</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but the flesh</a:t>
            </a:r>
            <a:r>
              <a:rPr lang="en-US" sz="1200" b="0" i="0" kern="1200" dirty="0">
                <a:solidFill>
                  <a:schemeClr val="tx1"/>
                </a:solidFill>
                <a:effectLst/>
                <a:latin typeface="+mn-lt"/>
                <a:ea typeface="+mn-ea"/>
                <a:cs typeface="+mn-cs"/>
              </a:rPr>
              <a:t> is </a:t>
            </a:r>
            <a:r>
              <a:rPr lang="en-US" sz="1200" b="1" i="0" kern="1200" dirty="0">
                <a:solidFill>
                  <a:schemeClr val="tx1"/>
                </a:solidFill>
                <a:effectLst/>
                <a:latin typeface="+mn-lt"/>
                <a:ea typeface="+mn-ea"/>
                <a:cs typeface="+mn-cs"/>
              </a:rPr>
              <a:t>weak</a:t>
            </a:r>
            <a:r>
              <a:rPr lang="en-US" dirty="0"/>
              <a:t>” -&gt; “the vodka is good but the meat is rotten”</a:t>
            </a:r>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55906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Artificial</a:t>
            </a:r>
            <a:r>
              <a:rPr lang="en-US" baseline="0"/>
              <a:t> Intelligence as a field has been around the longest. Refers to anything that allows a compute to mimic a human. This can be machine learning or logic, association rules, decision trees, etc.</a:t>
            </a:r>
          </a:p>
          <a:p>
            <a:r>
              <a:rPr lang="en-US" baseline="0"/>
              <a:t>Machine Learning using statistical techniques where computers can improve with experience / more data</a:t>
            </a:r>
          </a:p>
          <a:p>
            <a:r>
              <a:rPr lang="en-US" baseline="0"/>
              <a:t>Deep Learning allows for hierarchical representations of data where the algorithm learns both the output and the features themselves</a:t>
            </a:r>
            <a:endParaRPr lang="en-US"/>
          </a:p>
        </p:txBody>
      </p:sp>
      <p:sp>
        <p:nvSpPr>
          <p:cNvPr id="4" name="Slide Number Placeholder 3"/>
          <p:cNvSpPr>
            <a:spLocks noGrp="1"/>
          </p:cNvSpPr>
          <p:nvPr>
            <p:ph type="sldNum" sz="quarter" idx="10"/>
          </p:nvPr>
        </p:nvSpPr>
        <p:spPr/>
        <p:txBody>
          <a:bodyPr/>
          <a:lstStyle/>
          <a:p>
            <a:pPr defTabSz="465887">
              <a:defRPr/>
            </a:pPr>
            <a:fld id="{74F5324A-0D9B-9A43-AE72-6DBF24439625}" type="slidenum">
              <a:rPr lang="en-US">
                <a:solidFill>
                  <a:prstClr val="black"/>
                </a:solidFill>
                <a:latin typeface="Calibri"/>
              </a:rPr>
              <a:pPr defTabSz="465887">
                <a:defRPr/>
              </a:pPr>
              <a:t>11</a:t>
            </a:fld>
            <a:endParaRPr lang="en-US">
              <a:solidFill>
                <a:prstClr val="black"/>
              </a:solidFill>
              <a:latin typeface="Calibri"/>
            </a:endParaRPr>
          </a:p>
        </p:txBody>
      </p:sp>
    </p:spTree>
    <p:extLst>
      <p:ext uri="{BB962C8B-B14F-4D97-AF65-F5344CB8AC3E}">
        <p14:creationId xmlns:p14="http://schemas.microsoft.com/office/powerpoint/2010/main" val="4073151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Artificial</a:t>
            </a:r>
            <a:r>
              <a:rPr lang="en-US" baseline="0"/>
              <a:t> Intelligence as a field has been around the longest. Refers to anything that allows a compute to mimic a human. This can be machine learning or logic, association rules, decision trees, etc.</a:t>
            </a:r>
          </a:p>
          <a:p>
            <a:r>
              <a:rPr lang="en-US" baseline="0"/>
              <a:t>Machine Learning using statistical techniques where computers can improve with experience / more data</a:t>
            </a:r>
          </a:p>
          <a:p>
            <a:r>
              <a:rPr lang="en-US" baseline="0"/>
              <a:t>Deep Learning allows for hierarchical representations of data where the algorithm learns both the output and the features themselves</a:t>
            </a:r>
            <a:endParaRPr lang="en-US"/>
          </a:p>
        </p:txBody>
      </p:sp>
      <p:sp>
        <p:nvSpPr>
          <p:cNvPr id="4" name="Slide Number Placeholder 3"/>
          <p:cNvSpPr>
            <a:spLocks noGrp="1"/>
          </p:cNvSpPr>
          <p:nvPr>
            <p:ph type="sldNum" sz="quarter" idx="10"/>
          </p:nvPr>
        </p:nvSpPr>
        <p:spPr/>
        <p:txBody>
          <a:bodyPr/>
          <a:lstStyle/>
          <a:p>
            <a:pPr defTabSz="465887">
              <a:defRPr/>
            </a:pPr>
            <a:fld id="{74F5324A-0D9B-9A43-AE72-6DBF24439625}" type="slidenum">
              <a:rPr lang="en-US">
                <a:solidFill>
                  <a:prstClr val="black"/>
                </a:solidFill>
                <a:latin typeface="Calibri"/>
              </a:rPr>
              <a:pPr defTabSz="465887">
                <a:defRPr/>
              </a:pPr>
              <a:t>12</a:t>
            </a:fld>
            <a:endParaRPr lang="en-US">
              <a:solidFill>
                <a:prstClr val="black"/>
              </a:solidFill>
              <a:latin typeface="Calibri"/>
            </a:endParaRPr>
          </a:p>
        </p:txBody>
      </p:sp>
    </p:spTree>
    <p:extLst>
      <p:ext uri="{BB962C8B-B14F-4D97-AF65-F5344CB8AC3E}">
        <p14:creationId xmlns:p14="http://schemas.microsoft.com/office/powerpoint/2010/main" val="2121233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June 14, 2021</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6/14/21</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6/14/21</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6/14/21</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6/14/21</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6/14/21</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6/14/21</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6/14/21</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pytorch.org/" TargetMode="External"/><Relationship Id="rId5" Type="http://schemas.openxmlformats.org/officeDocument/2006/relationships/image" Target="../media/image24.jpeg"/><Relationship Id="rId4" Type="http://schemas.openxmlformats.org/officeDocument/2006/relationships/hyperlink" Target="https://www.tensorflow.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9.xml"/><Relationship Id="rId16"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video" Target="https://www.youtube.com/embed/LOhIS7kiKvM?start=28&amp;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video" Target="https://www.youtube.com/embed/hx_bgoTF7bs?start=34&amp;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ideo" Target="https://www.youtube.com/embed/rVlhMGQgDkY?list=PLlL_rsmcRMZcvyx1DeQbk3vUoa8LleoqA" TargetMode="Externa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arxiv.org/abs/1906.02243v1"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video" Target="https://www.youtube.com/embed/g0TaYhjpOfo?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png"/><Relationship Id="rId7"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tiff"/><Relationship Id="rId5" Type="http://schemas.openxmlformats.org/officeDocument/2006/relationships/image" Target="../media/image8.jpeg"/><Relationship Id="rId4" Type="http://schemas.openxmlformats.org/officeDocument/2006/relationships/image" Target="../media/image7.svg"/><Relationship Id="rId9"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p:txBody>
          <a:bodyPr/>
          <a:lstStyle/>
          <a:p>
            <a:r>
              <a:rPr lang="en-US" dirty="0"/>
              <a:t>AI Camp: Introduction to AI</a:t>
            </a: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p:txBody>
          <a:bodyPr/>
          <a:lstStyle/>
          <a:p>
            <a:r>
              <a:rPr lang="en-US" dirty="0"/>
              <a:t>Ted Nowak</a:t>
            </a:r>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p:txBody>
          <a:bodyPr/>
          <a:lstStyle/>
          <a:p>
            <a:r>
              <a:rPr lang="en-US" dirty="0"/>
              <a:t>Data Scientist at Pacific Northwest National Lab</a:t>
            </a:r>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p:txBody>
          <a:bodyPr/>
          <a:lstStyle/>
          <a:p>
            <a:fld id="{4E130ED9-0C27-4EF1-9F86-D29E4EA507BE}" type="datetime4">
              <a:rPr lang="en-US"/>
              <a:pPr/>
              <a:t>June 14, 2021</a:t>
            </a:fld>
            <a:endParaRPr lang="en-US" dirty="0"/>
          </a:p>
        </p:txBody>
      </p:sp>
      <p:sp>
        <p:nvSpPr>
          <p:cNvPr id="3" name="TextBox 2">
            <a:extLst>
              <a:ext uri="{FF2B5EF4-FFF2-40B4-BE49-F238E27FC236}">
                <a16:creationId xmlns:a16="http://schemas.microsoft.com/office/drawing/2014/main" id="{D553731D-C2A4-704B-AE7F-93EDE1B547E7}"/>
              </a:ext>
            </a:extLst>
          </p:cNvPr>
          <p:cNvSpPr txBox="1"/>
          <p:nvPr/>
        </p:nvSpPr>
        <p:spPr>
          <a:xfrm>
            <a:off x="3009324" y="83127"/>
            <a:ext cx="3070842" cy="424732"/>
          </a:xfrm>
          <a:prstGeom prst="rect">
            <a:avLst/>
          </a:prstGeom>
          <a:noFill/>
        </p:spPr>
        <p:txBody>
          <a:bodyPr wrap="square" rtlCol="0">
            <a:spAutoFit/>
          </a:bodyPr>
          <a:lstStyle/>
          <a:p>
            <a:r>
              <a:rPr lang="en-US" b="1" dirty="0"/>
              <a:t>Unlimited Distribution</a:t>
            </a: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E1FA8-615F-9148-90F8-925C3BF0B014}"/>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id="{5C2EF3DA-A26A-E445-88FB-952CD234B3E4}"/>
              </a:ext>
            </a:extLst>
          </p:cNvPr>
          <p:cNvSpPr>
            <a:spLocks noGrp="1"/>
          </p:cNvSpPr>
          <p:nvPr>
            <p:ph type="title"/>
          </p:nvPr>
        </p:nvSpPr>
        <p:spPr/>
        <p:txBody>
          <a:bodyPr/>
          <a:lstStyle/>
          <a:p>
            <a:r>
              <a:rPr lang="en-US" dirty="0"/>
              <a:t>So what is AI?</a:t>
            </a:r>
          </a:p>
        </p:txBody>
      </p:sp>
      <p:sp>
        <p:nvSpPr>
          <p:cNvPr id="15" name="Oval 14">
            <a:extLst>
              <a:ext uri="{FF2B5EF4-FFF2-40B4-BE49-F238E27FC236}">
                <a16:creationId xmlns:a16="http://schemas.microsoft.com/office/drawing/2014/main" id="{032553EE-6375-BA48-9935-681EE8E9748D}"/>
              </a:ext>
            </a:extLst>
          </p:cNvPr>
          <p:cNvSpPr/>
          <p:nvPr/>
        </p:nvSpPr>
        <p:spPr>
          <a:xfrm>
            <a:off x="6792685" y="3880745"/>
            <a:ext cx="1828800" cy="182880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620" dirty="0">
                <a:solidFill>
                  <a:srgbClr val="FFFFFF"/>
                </a:solidFill>
                <a:latin typeface="Calibri"/>
              </a:rPr>
              <a:t>Artificial Intelligence</a:t>
            </a:r>
          </a:p>
        </p:txBody>
      </p:sp>
      <p:sp>
        <p:nvSpPr>
          <p:cNvPr id="16" name="Oval 15">
            <a:extLst>
              <a:ext uri="{FF2B5EF4-FFF2-40B4-BE49-F238E27FC236}">
                <a16:creationId xmlns:a16="http://schemas.microsoft.com/office/drawing/2014/main" id="{F1627700-3874-AD4D-A05C-3E54762D9194}"/>
              </a:ext>
            </a:extLst>
          </p:cNvPr>
          <p:cNvSpPr/>
          <p:nvPr/>
        </p:nvSpPr>
        <p:spPr>
          <a:xfrm>
            <a:off x="3876305" y="3139527"/>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Deduction, Problem Solving</a:t>
            </a:r>
          </a:p>
        </p:txBody>
      </p:sp>
      <p:sp>
        <p:nvSpPr>
          <p:cNvPr id="17" name="Oval 16">
            <a:extLst>
              <a:ext uri="{FF2B5EF4-FFF2-40B4-BE49-F238E27FC236}">
                <a16:creationId xmlns:a16="http://schemas.microsoft.com/office/drawing/2014/main" id="{D92BBF39-D910-3A4F-9BAF-2AA5BAA5C2E6}"/>
              </a:ext>
            </a:extLst>
          </p:cNvPr>
          <p:cNvSpPr/>
          <p:nvPr/>
        </p:nvSpPr>
        <p:spPr>
          <a:xfrm>
            <a:off x="5602218" y="1978239"/>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Knowledge Representation</a:t>
            </a:r>
          </a:p>
        </p:txBody>
      </p:sp>
      <p:sp>
        <p:nvSpPr>
          <p:cNvPr id="18" name="Oval 17">
            <a:extLst>
              <a:ext uri="{FF2B5EF4-FFF2-40B4-BE49-F238E27FC236}">
                <a16:creationId xmlns:a16="http://schemas.microsoft.com/office/drawing/2014/main" id="{94D1F176-DA1E-1348-99F2-7BD853B47208}"/>
              </a:ext>
            </a:extLst>
          </p:cNvPr>
          <p:cNvSpPr/>
          <p:nvPr/>
        </p:nvSpPr>
        <p:spPr>
          <a:xfrm>
            <a:off x="8621485" y="1978239"/>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Planning</a:t>
            </a:r>
          </a:p>
        </p:txBody>
      </p:sp>
      <p:sp>
        <p:nvSpPr>
          <p:cNvPr id="19" name="Oval 18">
            <a:extLst>
              <a:ext uri="{FF2B5EF4-FFF2-40B4-BE49-F238E27FC236}">
                <a16:creationId xmlns:a16="http://schemas.microsoft.com/office/drawing/2014/main" id="{43AEEE83-8381-FC40-91C9-2394592650F1}"/>
              </a:ext>
            </a:extLst>
          </p:cNvPr>
          <p:cNvSpPr/>
          <p:nvPr/>
        </p:nvSpPr>
        <p:spPr>
          <a:xfrm>
            <a:off x="10339446" y="3139527"/>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Perception and Computer Vision</a:t>
            </a:r>
          </a:p>
        </p:txBody>
      </p:sp>
      <p:sp>
        <p:nvSpPr>
          <p:cNvPr id="20" name="Oval 19">
            <a:extLst>
              <a:ext uri="{FF2B5EF4-FFF2-40B4-BE49-F238E27FC236}">
                <a16:creationId xmlns:a16="http://schemas.microsoft.com/office/drawing/2014/main" id="{FF2DC723-41C7-2442-910B-141A936B352A}"/>
              </a:ext>
            </a:extLst>
          </p:cNvPr>
          <p:cNvSpPr/>
          <p:nvPr/>
        </p:nvSpPr>
        <p:spPr>
          <a:xfrm>
            <a:off x="10339446" y="50237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Machine Learning</a:t>
            </a:r>
          </a:p>
        </p:txBody>
      </p:sp>
      <p:sp>
        <p:nvSpPr>
          <p:cNvPr id="21" name="Oval 20">
            <a:extLst>
              <a:ext uri="{FF2B5EF4-FFF2-40B4-BE49-F238E27FC236}">
                <a16:creationId xmlns:a16="http://schemas.microsoft.com/office/drawing/2014/main" id="{BAEA3DFB-F9ED-2D49-B013-FA7962A2A148}"/>
              </a:ext>
            </a:extLst>
          </p:cNvPr>
          <p:cNvSpPr/>
          <p:nvPr/>
        </p:nvSpPr>
        <p:spPr>
          <a:xfrm>
            <a:off x="8644652" y="6400800"/>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Robotics</a:t>
            </a:r>
          </a:p>
        </p:txBody>
      </p:sp>
      <p:sp>
        <p:nvSpPr>
          <p:cNvPr id="22" name="Oval 21">
            <a:extLst>
              <a:ext uri="{FF2B5EF4-FFF2-40B4-BE49-F238E27FC236}">
                <a16:creationId xmlns:a16="http://schemas.microsoft.com/office/drawing/2014/main" id="{6A57FB72-365D-1146-9748-F83730D6DB68}"/>
              </a:ext>
            </a:extLst>
          </p:cNvPr>
          <p:cNvSpPr/>
          <p:nvPr/>
        </p:nvSpPr>
        <p:spPr>
          <a:xfrm>
            <a:off x="5602218" y="63953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Natural Language Processing</a:t>
            </a:r>
          </a:p>
        </p:txBody>
      </p:sp>
      <p:sp>
        <p:nvSpPr>
          <p:cNvPr id="23" name="Oval 22">
            <a:extLst>
              <a:ext uri="{FF2B5EF4-FFF2-40B4-BE49-F238E27FC236}">
                <a16:creationId xmlns:a16="http://schemas.microsoft.com/office/drawing/2014/main" id="{EE0FD618-0191-F249-B494-8F9100D8E602}"/>
              </a:ext>
            </a:extLst>
          </p:cNvPr>
          <p:cNvSpPr/>
          <p:nvPr/>
        </p:nvSpPr>
        <p:spPr>
          <a:xfrm>
            <a:off x="3703124" y="50237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Social Intelligence</a:t>
            </a:r>
          </a:p>
        </p:txBody>
      </p:sp>
      <p:cxnSp>
        <p:nvCxnSpPr>
          <p:cNvPr id="24" name="Straight Arrow Connector 23">
            <a:extLst>
              <a:ext uri="{FF2B5EF4-FFF2-40B4-BE49-F238E27FC236}">
                <a16:creationId xmlns:a16="http://schemas.microsoft.com/office/drawing/2014/main" id="{EB522231-F3C7-BD44-8B58-D99D185C0472}"/>
              </a:ext>
            </a:extLst>
          </p:cNvPr>
          <p:cNvCxnSpPr>
            <a:cxnSpLocks/>
          </p:cNvCxnSpPr>
          <p:nvPr/>
        </p:nvCxnSpPr>
        <p:spPr>
          <a:xfrm flipH="1">
            <a:off x="10018983" y="6308447"/>
            <a:ext cx="320463" cy="327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89BF6ECF-C212-8448-841B-0C90CFE521FE}"/>
              </a:ext>
            </a:extLst>
          </p:cNvPr>
          <p:cNvCxnSpPr>
            <a:cxnSpLocks/>
          </p:cNvCxnSpPr>
          <p:nvPr/>
        </p:nvCxnSpPr>
        <p:spPr>
          <a:xfrm flipH="1">
            <a:off x="7182421" y="5857423"/>
            <a:ext cx="2996794" cy="8795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5EAD6FA2-2ABC-6347-B5F4-ECFA939B674D}"/>
              </a:ext>
            </a:extLst>
          </p:cNvPr>
          <p:cNvCxnSpPr>
            <a:cxnSpLocks/>
          </p:cNvCxnSpPr>
          <p:nvPr/>
        </p:nvCxnSpPr>
        <p:spPr>
          <a:xfrm flipH="1">
            <a:off x="5354202" y="5584118"/>
            <a:ext cx="4761620" cy="3525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49D45638-85FD-9F44-86C4-B71CC095D149}"/>
              </a:ext>
            </a:extLst>
          </p:cNvPr>
          <p:cNvCxnSpPr>
            <a:cxnSpLocks/>
          </p:cNvCxnSpPr>
          <p:nvPr/>
        </p:nvCxnSpPr>
        <p:spPr>
          <a:xfrm flipH="1" flipV="1">
            <a:off x="5407351" y="4223952"/>
            <a:ext cx="4708471" cy="961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F45A5CEA-5ECA-8E40-A371-AAAE764BB3BA}"/>
              </a:ext>
            </a:extLst>
          </p:cNvPr>
          <p:cNvCxnSpPr>
            <a:cxnSpLocks/>
          </p:cNvCxnSpPr>
          <p:nvPr/>
        </p:nvCxnSpPr>
        <p:spPr>
          <a:xfrm flipH="1" flipV="1">
            <a:off x="6948580" y="3246193"/>
            <a:ext cx="3372586" cy="1790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B82BA487-FDA6-7344-9CEC-6BA2DA5BF482}"/>
              </a:ext>
            </a:extLst>
          </p:cNvPr>
          <p:cNvCxnSpPr>
            <a:cxnSpLocks/>
          </p:cNvCxnSpPr>
          <p:nvPr/>
        </p:nvCxnSpPr>
        <p:spPr>
          <a:xfrm flipH="1" flipV="1">
            <a:off x="9590356" y="3521442"/>
            <a:ext cx="886705" cy="1408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25F62019-AB77-374A-BA75-7CDE92EF6630}"/>
              </a:ext>
            </a:extLst>
          </p:cNvPr>
          <p:cNvCxnSpPr>
            <a:cxnSpLocks/>
          </p:cNvCxnSpPr>
          <p:nvPr/>
        </p:nvCxnSpPr>
        <p:spPr>
          <a:xfrm flipV="1">
            <a:off x="10924623" y="4611688"/>
            <a:ext cx="39576" cy="2723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ED28EBBE-4605-A042-BF8C-44CBAB72E6D5}"/>
              </a:ext>
            </a:extLst>
          </p:cNvPr>
          <p:cNvCxnSpPr>
            <a:cxnSpLocks/>
          </p:cNvCxnSpPr>
          <p:nvPr/>
        </p:nvCxnSpPr>
        <p:spPr>
          <a:xfrm flipH="1">
            <a:off x="5247905" y="5023745"/>
            <a:ext cx="1368048" cy="385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7C3A31E-7F27-AD46-B988-B88EF9927973}"/>
              </a:ext>
            </a:extLst>
          </p:cNvPr>
          <p:cNvCxnSpPr>
            <a:cxnSpLocks/>
          </p:cNvCxnSpPr>
          <p:nvPr/>
        </p:nvCxnSpPr>
        <p:spPr>
          <a:xfrm flipH="1" flipV="1">
            <a:off x="5377352" y="4035639"/>
            <a:ext cx="1329620" cy="343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F3269995-305A-004C-942A-2F905B0D21AE}"/>
              </a:ext>
            </a:extLst>
          </p:cNvPr>
          <p:cNvCxnSpPr>
            <a:cxnSpLocks/>
          </p:cNvCxnSpPr>
          <p:nvPr/>
        </p:nvCxnSpPr>
        <p:spPr>
          <a:xfrm flipH="1">
            <a:off x="6706972" y="5725413"/>
            <a:ext cx="439999" cy="6090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D8889A0-2CD5-3C4A-B9E1-DDCEA982EB56}"/>
              </a:ext>
            </a:extLst>
          </p:cNvPr>
          <p:cNvCxnSpPr>
            <a:cxnSpLocks/>
          </p:cNvCxnSpPr>
          <p:nvPr/>
        </p:nvCxnSpPr>
        <p:spPr>
          <a:xfrm>
            <a:off x="8258751" y="5725413"/>
            <a:ext cx="685928" cy="669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C9A0139C-25E9-3A49-8879-BECA5637AF04}"/>
              </a:ext>
            </a:extLst>
          </p:cNvPr>
          <p:cNvCxnSpPr>
            <a:cxnSpLocks/>
          </p:cNvCxnSpPr>
          <p:nvPr/>
        </p:nvCxnSpPr>
        <p:spPr>
          <a:xfrm flipH="1" flipV="1">
            <a:off x="6753272" y="3377241"/>
            <a:ext cx="393698" cy="5035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5260649B-86C7-A741-9F06-A4965B14D3A2}"/>
              </a:ext>
            </a:extLst>
          </p:cNvPr>
          <p:cNvCxnSpPr>
            <a:cxnSpLocks/>
          </p:cNvCxnSpPr>
          <p:nvPr/>
        </p:nvCxnSpPr>
        <p:spPr>
          <a:xfrm flipV="1">
            <a:off x="8420029" y="3377241"/>
            <a:ext cx="414050" cy="5643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2EE64F11-A6F3-7643-9C0E-2F6B332DC813}"/>
              </a:ext>
            </a:extLst>
          </p:cNvPr>
          <p:cNvCxnSpPr>
            <a:cxnSpLocks/>
          </p:cNvCxnSpPr>
          <p:nvPr/>
        </p:nvCxnSpPr>
        <p:spPr>
          <a:xfrm flipV="1">
            <a:off x="8798217" y="4189993"/>
            <a:ext cx="1368048" cy="427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3B45DC25-65A8-2043-9705-596B8468870D}"/>
              </a:ext>
            </a:extLst>
          </p:cNvPr>
          <p:cNvCxnSpPr>
            <a:cxnSpLocks/>
          </p:cNvCxnSpPr>
          <p:nvPr/>
        </p:nvCxnSpPr>
        <p:spPr>
          <a:xfrm>
            <a:off x="8798217" y="5063190"/>
            <a:ext cx="1361701" cy="3457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7276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11480"/>
            <a:fld id="{03722D57-58D6-9447-A6D5-A97F6C35A8FB}" type="slidenum">
              <a:rPr lang="en-US"/>
              <a:pPr defTabSz="411480"/>
              <a:t>11</a:t>
            </a:fld>
            <a:endParaRPr lang="en-US"/>
          </a:p>
        </p:txBody>
      </p:sp>
      <p:sp>
        <p:nvSpPr>
          <p:cNvPr id="4" name="Title 3"/>
          <p:cNvSpPr>
            <a:spLocks noGrp="1"/>
          </p:cNvSpPr>
          <p:nvPr>
            <p:ph type="title"/>
          </p:nvPr>
        </p:nvSpPr>
        <p:spPr/>
        <p:txBody>
          <a:bodyPr/>
          <a:lstStyle/>
          <a:p>
            <a:r>
              <a:rPr lang="en-US" dirty="0"/>
              <a:t>Artificial Intelligence</a:t>
            </a:r>
          </a:p>
        </p:txBody>
      </p:sp>
      <p:sp>
        <p:nvSpPr>
          <p:cNvPr id="15" name="Content Placeholder 2">
            <a:extLst>
              <a:ext uri="{FF2B5EF4-FFF2-40B4-BE49-F238E27FC236}">
                <a16:creationId xmlns:a16="http://schemas.microsoft.com/office/drawing/2014/main" id="{EA1EEF07-7D30-4148-BFBB-0D84984AAB13}"/>
              </a:ext>
            </a:extLst>
          </p:cNvPr>
          <p:cNvSpPr>
            <a:spLocks noGrp="1"/>
          </p:cNvSpPr>
          <p:nvPr>
            <p:ph sz="quarter" idx="20"/>
          </p:nvPr>
        </p:nvSpPr>
        <p:spPr>
          <a:xfrm>
            <a:off x="7972925" y="1873202"/>
            <a:ext cx="6474593" cy="5884813"/>
          </a:xfrm>
        </p:spPr>
        <p:txBody>
          <a:bodyPr/>
          <a:lstStyle/>
          <a:p>
            <a:pPr marL="0" indent="0">
              <a:buNone/>
            </a:pPr>
            <a:endParaRPr lang="en-US" dirty="0"/>
          </a:p>
        </p:txBody>
      </p:sp>
      <p:sp>
        <p:nvSpPr>
          <p:cNvPr id="7" name="Oval 6"/>
          <p:cNvSpPr/>
          <p:nvPr/>
        </p:nvSpPr>
        <p:spPr>
          <a:xfrm>
            <a:off x="1931194" y="1891292"/>
            <a:ext cx="5594483" cy="5594483"/>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chemeClr val="accent6">
                  <a:lumMod val="60000"/>
                  <a:lumOff val="40000"/>
                </a:schemeClr>
              </a:solidFill>
              <a:latin typeface="Calibri"/>
            </a:endParaRPr>
          </a:p>
        </p:txBody>
      </p:sp>
      <p:sp>
        <p:nvSpPr>
          <p:cNvPr id="9" name="Oval 8"/>
          <p:cNvSpPr/>
          <p:nvPr/>
        </p:nvSpPr>
        <p:spPr>
          <a:xfrm>
            <a:off x="2643543" y="3197868"/>
            <a:ext cx="4114800" cy="4206241"/>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highlight>
                <a:srgbClr val="C0C0C0"/>
              </a:highlight>
              <a:latin typeface="Calibri"/>
            </a:endParaRPr>
          </a:p>
        </p:txBody>
      </p:sp>
      <p:sp>
        <p:nvSpPr>
          <p:cNvPr id="10" name="Oval 9"/>
          <p:cNvSpPr/>
          <p:nvPr/>
        </p:nvSpPr>
        <p:spPr>
          <a:xfrm>
            <a:off x="3285189" y="4433265"/>
            <a:ext cx="2831508" cy="2831508"/>
          </a:xfrm>
          <a:prstGeom prst="ellipse">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latin typeface="Calibri"/>
            </a:endParaRPr>
          </a:p>
        </p:txBody>
      </p:sp>
      <p:sp>
        <p:nvSpPr>
          <p:cNvPr id="14" name="TextBox 13">
            <a:extLst>
              <a:ext uri="{FF2B5EF4-FFF2-40B4-BE49-F238E27FC236}">
                <a16:creationId xmlns:a16="http://schemas.microsoft.com/office/drawing/2014/main" id="{D822F88A-92D9-4A9E-BCA8-30CF88351161}"/>
              </a:ext>
            </a:extLst>
          </p:cNvPr>
          <p:cNvSpPr txBox="1"/>
          <p:nvPr/>
        </p:nvSpPr>
        <p:spPr>
          <a:xfrm>
            <a:off x="3279961" y="2433488"/>
            <a:ext cx="2896947" cy="424732"/>
          </a:xfrm>
          <a:prstGeom prst="rect">
            <a:avLst/>
          </a:prstGeom>
          <a:noFill/>
        </p:spPr>
        <p:txBody>
          <a:bodyPr wrap="none" rtlCol="0">
            <a:spAutoFit/>
          </a:bodyPr>
          <a:lstStyle/>
          <a:p>
            <a:pPr algn="ctr"/>
            <a:r>
              <a:rPr lang="en-US" b="1" dirty="0">
                <a:solidFill>
                  <a:schemeClr val="bg1"/>
                </a:solidFill>
              </a:rPr>
              <a:t>Artificial Intelligence</a:t>
            </a:r>
          </a:p>
        </p:txBody>
      </p:sp>
      <p:sp>
        <p:nvSpPr>
          <p:cNvPr id="25" name="TextBox 24">
            <a:extLst>
              <a:ext uri="{FF2B5EF4-FFF2-40B4-BE49-F238E27FC236}">
                <a16:creationId xmlns:a16="http://schemas.microsoft.com/office/drawing/2014/main" id="{F683DDFD-5155-458F-8489-40F97EE21D23}"/>
              </a:ext>
            </a:extLst>
          </p:cNvPr>
          <p:cNvSpPr txBox="1"/>
          <p:nvPr/>
        </p:nvSpPr>
        <p:spPr>
          <a:xfrm>
            <a:off x="3439826" y="3730833"/>
            <a:ext cx="2542684" cy="424732"/>
          </a:xfrm>
          <a:prstGeom prst="rect">
            <a:avLst/>
          </a:prstGeom>
          <a:noFill/>
        </p:spPr>
        <p:txBody>
          <a:bodyPr wrap="none" rtlCol="0">
            <a:spAutoFit/>
          </a:bodyPr>
          <a:lstStyle/>
          <a:p>
            <a:pPr algn="ctr"/>
            <a:r>
              <a:rPr lang="en-US" b="1">
                <a:solidFill>
                  <a:schemeClr val="bg1"/>
                </a:solidFill>
              </a:rPr>
              <a:t>Machine Learning</a:t>
            </a:r>
          </a:p>
        </p:txBody>
      </p:sp>
      <p:sp>
        <p:nvSpPr>
          <p:cNvPr id="26" name="TextBox 25">
            <a:extLst>
              <a:ext uri="{FF2B5EF4-FFF2-40B4-BE49-F238E27FC236}">
                <a16:creationId xmlns:a16="http://schemas.microsoft.com/office/drawing/2014/main" id="{47682AA9-E716-4843-A3ED-A463A1191B3C}"/>
              </a:ext>
            </a:extLst>
          </p:cNvPr>
          <p:cNvSpPr txBox="1"/>
          <p:nvPr/>
        </p:nvSpPr>
        <p:spPr>
          <a:xfrm>
            <a:off x="3933900" y="4922423"/>
            <a:ext cx="1534086" cy="757130"/>
          </a:xfrm>
          <a:prstGeom prst="rect">
            <a:avLst/>
          </a:prstGeom>
          <a:noFill/>
        </p:spPr>
        <p:txBody>
          <a:bodyPr wrap="square" rtlCol="0">
            <a:spAutoFit/>
          </a:bodyPr>
          <a:lstStyle/>
          <a:p>
            <a:pPr algn="ctr"/>
            <a:r>
              <a:rPr lang="en-US" b="1">
                <a:solidFill>
                  <a:schemeClr val="bg1"/>
                </a:solidFill>
              </a:rPr>
              <a:t>Deep Learning</a:t>
            </a:r>
          </a:p>
        </p:txBody>
      </p:sp>
    </p:spTree>
    <p:extLst>
      <p:ext uri="{BB962C8B-B14F-4D97-AF65-F5344CB8AC3E}">
        <p14:creationId xmlns:p14="http://schemas.microsoft.com/office/powerpoint/2010/main" val="410208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11480"/>
            <a:fld id="{03722D57-58D6-9447-A6D5-A97F6C35A8FB}" type="slidenum">
              <a:rPr lang="en-US"/>
              <a:pPr defTabSz="411480"/>
              <a:t>12</a:t>
            </a:fld>
            <a:endParaRPr lang="en-US"/>
          </a:p>
        </p:txBody>
      </p:sp>
      <p:sp>
        <p:nvSpPr>
          <p:cNvPr id="4" name="Title 3"/>
          <p:cNvSpPr>
            <a:spLocks noGrp="1"/>
          </p:cNvSpPr>
          <p:nvPr>
            <p:ph type="title"/>
          </p:nvPr>
        </p:nvSpPr>
        <p:spPr/>
        <p:txBody>
          <a:bodyPr/>
          <a:lstStyle/>
          <a:p>
            <a:r>
              <a:rPr lang="en-US" dirty="0"/>
              <a:t>Machine Learning</a:t>
            </a:r>
          </a:p>
        </p:txBody>
      </p:sp>
      <p:sp>
        <p:nvSpPr>
          <p:cNvPr id="15" name="Content Placeholder 2">
            <a:extLst>
              <a:ext uri="{FF2B5EF4-FFF2-40B4-BE49-F238E27FC236}">
                <a16:creationId xmlns:a16="http://schemas.microsoft.com/office/drawing/2014/main" id="{EA1EEF07-7D30-4148-BFBB-0D84984AAB13}"/>
              </a:ext>
            </a:extLst>
          </p:cNvPr>
          <p:cNvSpPr>
            <a:spLocks noGrp="1"/>
          </p:cNvSpPr>
          <p:nvPr>
            <p:ph sz="quarter" idx="20"/>
          </p:nvPr>
        </p:nvSpPr>
        <p:spPr>
          <a:xfrm>
            <a:off x="7972925" y="1873202"/>
            <a:ext cx="6474593" cy="5884813"/>
          </a:xfrm>
        </p:spPr>
        <p:txBody>
          <a:bodyPr/>
          <a:lstStyle/>
          <a:p>
            <a:pPr marL="0" indent="0">
              <a:buNone/>
            </a:pPr>
            <a:r>
              <a:rPr lang="en-US" dirty="0"/>
              <a:t>“[ML uses] algorithms and statistical models to analyze and draw inferences from patterns in data”</a:t>
            </a:r>
          </a:p>
          <a:p>
            <a:pPr marL="0" indent="0">
              <a:buNone/>
            </a:pPr>
            <a:endParaRPr lang="en-US" dirty="0"/>
          </a:p>
          <a:p>
            <a:r>
              <a:rPr lang="en-US" dirty="0"/>
              <a:t>(some) </a:t>
            </a:r>
            <a:r>
              <a:rPr lang="en-US" b="1" dirty="0"/>
              <a:t>Popular Methods</a:t>
            </a:r>
          </a:p>
          <a:p>
            <a:pPr lvl="1"/>
            <a:r>
              <a:rPr lang="en-US" dirty="0"/>
              <a:t>Linear-Logistic Regression </a:t>
            </a:r>
          </a:p>
          <a:p>
            <a:pPr lvl="1"/>
            <a:r>
              <a:rPr lang="en-US" dirty="0"/>
              <a:t>Random Forests</a:t>
            </a:r>
          </a:p>
          <a:p>
            <a:pPr lvl="1"/>
            <a:r>
              <a:rPr lang="en-US" dirty="0"/>
              <a:t>Support Vector Machines</a:t>
            </a:r>
          </a:p>
          <a:p>
            <a:pPr lvl="1"/>
            <a:r>
              <a:rPr lang="en-US" dirty="0"/>
              <a:t>Bayesian Models</a:t>
            </a:r>
          </a:p>
        </p:txBody>
      </p:sp>
      <p:sp>
        <p:nvSpPr>
          <p:cNvPr id="7" name="Oval 6"/>
          <p:cNvSpPr/>
          <p:nvPr/>
        </p:nvSpPr>
        <p:spPr>
          <a:xfrm>
            <a:off x="1931194" y="1891292"/>
            <a:ext cx="5594483" cy="5594483"/>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dirty="0">
              <a:solidFill>
                <a:srgbClr val="FFFFFF"/>
              </a:solidFill>
              <a:latin typeface="Calibri"/>
            </a:endParaRPr>
          </a:p>
        </p:txBody>
      </p:sp>
      <p:sp>
        <p:nvSpPr>
          <p:cNvPr id="9" name="Oval 8"/>
          <p:cNvSpPr/>
          <p:nvPr/>
        </p:nvSpPr>
        <p:spPr>
          <a:xfrm>
            <a:off x="2643543" y="3197868"/>
            <a:ext cx="4114800" cy="4206241"/>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dirty="0">
              <a:solidFill>
                <a:srgbClr val="FFFFFF"/>
              </a:solidFill>
              <a:highlight>
                <a:srgbClr val="C0C0C0"/>
              </a:highlight>
              <a:latin typeface="Calibri"/>
            </a:endParaRPr>
          </a:p>
        </p:txBody>
      </p:sp>
      <p:sp>
        <p:nvSpPr>
          <p:cNvPr id="10" name="Oval 9"/>
          <p:cNvSpPr/>
          <p:nvPr/>
        </p:nvSpPr>
        <p:spPr>
          <a:xfrm>
            <a:off x="3285189" y="4433265"/>
            <a:ext cx="2831508" cy="2831508"/>
          </a:xfrm>
          <a:prstGeom prst="ellipse">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latin typeface="Calibri"/>
            </a:endParaRPr>
          </a:p>
        </p:txBody>
      </p:sp>
      <p:sp>
        <p:nvSpPr>
          <p:cNvPr id="14" name="TextBox 13">
            <a:extLst>
              <a:ext uri="{FF2B5EF4-FFF2-40B4-BE49-F238E27FC236}">
                <a16:creationId xmlns:a16="http://schemas.microsoft.com/office/drawing/2014/main" id="{D822F88A-92D9-4A9E-BCA8-30CF88351161}"/>
              </a:ext>
            </a:extLst>
          </p:cNvPr>
          <p:cNvSpPr txBox="1"/>
          <p:nvPr/>
        </p:nvSpPr>
        <p:spPr>
          <a:xfrm>
            <a:off x="3279961" y="2433488"/>
            <a:ext cx="2896947" cy="424732"/>
          </a:xfrm>
          <a:prstGeom prst="rect">
            <a:avLst/>
          </a:prstGeom>
          <a:noFill/>
        </p:spPr>
        <p:txBody>
          <a:bodyPr wrap="none" rtlCol="0">
            <a:spAutoFit/>
          </a:bodyPr>
          <a:lstStyle/>
          <a:p>
            <a:pPr algn="ctr"/>
            <a:r>
              <a:rPr lang="en-US" b="1">
                <a:solidFill>
                  <a:schemeClr val="bg1"/>
                </a:solidFill>
              </a:rPr>
              <a:t>Artificial Intelligence</a:t>
            </a:r>
          </a:p>
        </p:txBody>
      </p:sp>
      <p:sp>
        <p:nvSpPr>
          <p:cNvPr id="25" name="TextBox 24">
            <a:extLst>
              <a:ext uri="{FF2B5EF4-FFF2-40B4-BE49-F238E27FC236}">
                <a16:creationId xmlns:a16="http://schemas.microsoft.com/office/drawing/2014/main" id="{F683DDFD-5155-458F-8489-40F97EE21D23}"/>
              </a:ext>
            </a:extLst>
          </p:cNvPr>
          <p:cNvSpPr txBox="1"/>
          <p:nvPr/>
        </p:nvSpPr>
        <p:spPr>
          <a:xfrm>
            <a:off x="3439826" y="3730833"/>
            <a:ext cx="2542684" cy="424732"/>
          </a:xfrm>
          <a:prstGeom prst="rect">
            <a:avLst/>
          </a:prstGeom>
          <a:noFill/>
        </p:spPr>
        <p:txBody>
          <a:bodyPr wrap="none" rtlCol="0">
            <a:spAutoFit/>
          </a:bodyPr>
          <a:lstStyle/>
          <a:p>
            <a:pPr algn="ctr"/>
            <a:r>
              <a:rPr lang="en-US" b="1">
                <a:solidFill>
                  <a:schemeClr val="bg1"/>
                </a:solidFill>
              </a:rPr>
              <a:t>Machine Learning</a:t>
            </a:r>
          </a:p>
        </p:txBody>
      </p:sp>
      <p:sp>
        <p:nvSpPr>
          <p:cNvPr id="26" name="TextBox 25">
            <a:extLst>
              <a:ext uri="{FF2B5EF4-FFF2-40B4-BE49-F238E27FC236}">
                <a16:creationId xmlns:a16="http://schemas.microsoft.com/office/drawing/2014/main" id="{47682AA9-E716-4843-A3ED-A463A1191B3C}"/>
              </a:ext>
            </a:extLst>
          </p:cNvPr>
          <p:cNvSpPr txBox="1"/>
          <p:nvPr/>
        </p:nvSpPr>
        <p:spPr>
          <a:xfrm>
            <a:off x="3933900" y="4922423"/>
            <a:ext cx="1534086" cy="757130"/>
          </a:xfrm>
          <a:prstGeom prst="rect">
            <a:avLst/>
          </a:prstGeom>
          <a:noFill/>
        </p:spPr>
        <p:txBody>
          <a:bodyPr wrap="square" rtlCol="0">
            <a:spAutoFit/>
          </a:bodyPr>
          <a:lstStyle/>
          <a:p>
            <a:pPr algn="ctr"/>
            <a:r>
              <a:rPr lang="en-US" b="1">
                <a:solidFill>
                  <a:schemeClr val="bg1"/>
                </a:solidFill>
              </a:rPr>
              <a:t>Deep Learning</a:t>
            </a:r>
          </a:p>
        </p:txBody>
      </p:sp>
    </p:spTree>
    <p:extLst>
      <p:ext uri="{BB962C8B-B14F-4D97-AF65-F5344CB8AC3E}">
        <p14:creationId xmlns:p14="http://schemas.microsoft.com/office/powerpoint/2010/main" val="107386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11480"/>
            <a:fld id="{03722D57-58D6-9447-A6D5-A97F6C35A8FB}" type="slidenum">
              <a:rPr lang="en-US"/>
              <a:pPr defTabSz="411480"/>
              <a:t>13</a:t>
            </a:fld>
            <a:endParaRPr lang="en-US"/>
          </a:p>
        </p:txBody>
      </p:sp>
      <p:sp>
        <p:nvSpPr>
          <p:cNvPr id="4" name="Title 3"/>
          <p:cNvSpPr>
            <a:spLocks noGrp="1"/>
          </p:cNvSpPr>
          <p:nvPr>
            <p:ph type="title"/>
          </p:nvPr>
        </p:nvSpPr>
        <p:spPr/>
        <p:txBody>
          <a:bodyPr/>
          <a:lstStyle/>
          <a:p>
            <a:r>
              <a:rPr lang="en-US" dirty="0"/>
              <a:t>Deep Learning</a:t>
            </a:r>
          </a:p>
        </p:txBody>
      </p:sp>
      <p:sp>
        <p:nvSpPr>
          <p:cNvPr id="15" name="Content Placeholder 2">
            <a:extLst>
              <a:ext uri="{FF2B5EF4-FFF2-40B4-BE49-F238E27FC236}">
                <a16:creationId xmlns:a16="http://schemas.microsoft.com/office/drawing/2014/main" id="{EA1EEF07-7D30-4148-BFBB-0D84984AAB13}"/>
              </a:ext>
            </a:extLst>
          </p:cNvPr>
          <p:cNvSpPr>
            <a:spLocks noGrp="1"/>
          </p:cNvSpPr>
          <p:nvPr>
            <p:ph sz="quarter" idx="20"/>
          </p:nvPr>
        </p:nvSpPr>
        <p:spPr>
          <a:xfrm>
            <a:off x="7972925" y="1868537"/>
            <a:ext cx="6474594" cy="5884813"/>
          </a:xfrm>
        </p:spPr>
        <p:txBody>
          <a:bodyPr/>
          <a:lstStyle/>
          <a:p>
            <a:r>
              <a:rPr lang="en-US"/>
              <a:t>Subset of ML which extend previous </a:t>
            </a:r>
            <a:r>
              <a:rPr lang="en-US" i="1"/>
              <a:t>neural network </a:t>
            </a:r>
            <a:r>
              <a:rPr lang="en-US"/>
              <a:t>approaches, made applicable with the increase in available compute</a:t>
            </a:r>
          </a:p>
          <a:p>
            <a:endParaRPr lang="en-US"/>
          </a:p>
          <a:p>
            <a:r>
              <a:rPr lang="en-US"/>
              <a:t>Neural networks are made up of successive </a:t>
            </a:r>
            <a:r>
              <a:rPr lang="en-US" i="1"/>
              <a:t>layers</a:t>
            </a:r>
          </a:p>
          <a:p>
            <a:endParaRPr lang="en-US" i="1"/>
          </a:p>
          <a:p>
            <a:r>
              <a:rPr lang="en-US"/>
              <a:t>“Deep” as in more layers</a:t>
            </a:r>
          </a:p>
          <a:p>
            <a:pPr marL="0" indent="0">
              <a:buNone/>
            </a:pPr>
            <a:endParaRPr lang="en-US"/>
          </a:p>
        </p:txBody>
      </p:sp>
      <p:sp>
        <p:nvSpPr>
          <p:cNvPr id="17" name="Oval 16">
            <a:extLst>
              <a:ext uri="{FF2B5EF4-FFF2-40B4-BE49-F238E27FC236}">
                <a16:creationId xmlns:a16="http://schemas.microsoft.com/office/drawing/2014/main" id="{6B4E672B-4E5E-4444-9E92-F8E04AAC2061}"/>
              </a:ext>
            </a:extLst>
          </p:cNvPr>
          <p:cNvSpPr/>
          <p:nvPr/>
        </p:nvSpPr>
        <p:spPr>
          <a:xfrm>
            <a:off x="1931194" y="1891292"/>
            <a:ext cx="5594483" cy="5594483"/>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latin typeface="Calibri"/>
            </a:endParaRPr>
          </a:p>
        </p:txBody>
      </p:sp>
      <p:sp>
        <p:nvSpPr>
          <p:cNvPr id="18" name="Oval 17">
            <a:extLst>
              <a:ext uri="{FF2B5EF4-FFF2-40B4-BE49-F238E27FC236}">
                <a16:creationId xmlns:a16="http://schemas.microsoft.com/office/drawing/2014/main" id="{F809431E-13F8-D149-9714-4839F01CE54A}"/>
              </a:ext>
            </a:extLst>
          </p:cNvPr>
          <p:cNvSpPr/>
          <p:nvPr/>
        </p:nvSpPr>
        <p:spPr>
          <a:xfrm>
            <a:off x="2643543" y="3197868"/>
            <a:ext cx="4114800" cy="4206241"/>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highlight>
                <a:srgbClr val="C0C0C0"/>
              </a:highlight>
              <a:latin typeface="Calibri"/>
            </a:endParaRPr>
          </a:p>
        </p:txBody>
      </p:sp>
      <p:sp>
        <p:nvSpPr>
          <p:cNvPr id="19" name="Oval 18">
            <a:extLst>
              <a:ext uri="{FF2B5EF4-FFF2-40B4-BE49-F238E27FC236}">
                <a16:creationId xmlns:a16="http://schemas.microsoft.com/office/drawing/2014/main" id="{24E75035-AB2F-D040-BB61-6794EC10FD83}"/>
              </a:ext>
            </a:extLst>
          </p:cNvPr>
          <p:cNvSpPr/>
          <p:nvPr/>
        </p:nvSpPr>
        <p:spPr>
          <a:xfrm>
            <a:off x="3285189" y="4433265"/>
            <a:ext cx="2831508" cy="2831508"/>
          </a:xfrm>
          <a:prstGeom prst="ellipse">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endParaRPr lang="en-US" sz="1620">
              <a:solidFill>
                <a:srgbClr val="FFFFFF"/>
              </a:solidFill>
              <a:latin typeface="Calibri"/>
            </a:endParaRPr>
          </a:p>
        </p:txBody>
      </p:sp>
      <p:sp>
        <p:nvSpPr>
          <p:cNvPr id="20" name="TextBox 19">
            <a:extLst>
              <a:ext uri="{FF2B5EF4-FFF2-40B4-BE49-F238E27FC236}">
                <a16:creationId xmlns:a16="http://schemas.microsoft.com/office/drawing/2014/main" id="{F45353F3-5FA7-4F4B-AD53-DAC6C243D9B3}"/>
              </a:ext>
            </a:extLst>
          </p:cNvPr>
          <p:cNvSpPr txBox="1"/>
          <p:nvPr/>
        </p:nvSpPr>
        <p:spPr>
          <a:xfrm>
            <a:off x="3279961" y="2433488"/>
            <a:ext cx="2896947" cy="424732"/>
          </a:xfrm>
          <a:prstGeom prst="rect">
            <a:avLst/>
          </a:prstGeom>
          <a:noFill/>
        </p:spPr>
        <p:txBody>
          <a:bodyPr wrap="none" rtlCol="0">
            <a:spAutoFit/>
          </a:bodyPr>
          <a:lstStyle/>
          <a:p>
            <a:pPr algn="ctr"/>
            <a:r>
              <a:rPr lang="en-US" b="1">
                <a:solidFill>
                  <a:schemeClr val="bg1"/>
                </a:solidFill>
              </a:rPr>
              <a:t>Artificial Intelligence</a:t>
            </a:r>
          </a:p>
        </p:txBody>
      </p:sp>
      <p:sp>
        <p:nvSpPr>
          <p:cNvPr id="21" name="TextBox 20">
            <a:extLst>
              <a:ext uri="{FF2B5EF4-FFF2-40B4-BE49-F238E27FC236}">
                <a16:creationId xmlns:a16="http://schemas.microsoft.com/office/drawing/2014/main" id="{12879AB2-4861-C047-AC87-0B5B1505F9E1}"/>
              </a:ext>
            </a:extLst>
          </p:cNvPr>
          <p:cNvSpPr txBox="1"/>
          <p:nvPr/>
        </p:nvSpPr>
        <p:spPr>
          <a:xfrm>
            <a:off x="3439826" y="3730833"/>
            <a:ext cx="2542684" cy="424732"/>
          </a:xfrm>
          <a:prstGeom prst="rect">
            <a:avLst/>
          </a:prstGeom>
          <a:noFill/>
        </p:spPr>
        <p:txBody>
          <a:bodyPr wrap="none" rtlCol="0">
            <a:spAutoFit/>
          </a:bodyPr>
          <a:lstStyle/>
          <a:p>
            <a:pPr algn="ctr"/>
            <a:r>
              <a:rPr lang="en-US" b="1">
                <a:solidFill>
                  <a:schemeClr val="bg1"/>
                </a:solidFill>
              </a:rPr>
              <a:t>Machine Learning</a:t>
            </a:r>
          </a:p>
        </p:txBody>
      </p:sp>
      <p:sp>
        <p:nvSpPr>
          <p:cNvPr id="22" name="TextBox 21">
            <a:extLst>
              <a:ext uri="{FF2B5EF4-FFF2-40B4-BE49-F238E27FC236}">
                <a16:creationId xmlns:a16="http://schemas.microsoft.com/office/drawing/2014/main" id="{3371F38B-EDA9-AB4A-B9FF-3A1C17D84D93}"/>
              </a:ext>
            </a:extLst>
          </p:cNvPr>
          <p:cNvSpPr txBox="1"/>
          <p:nvPr/>
        </p:nvSpPr>
        <p:spPr>
          <a:xfrm>
            <a:off x="3933900" y="4922423"/>
            <a:ext cx="1534086" cy="757130"/>
          </a:xfrm>
          <a:prstGeom prst="rect">
            <a:avLst/>
          </a:prstGeom>
          <a:noFill/>
        </p:spPr>
        <p:txBody>
          <a:bodyPr wrap="square" rtlCol="0">
            <a:spAutoFit/>
          </a:bodyPr>
          <a:lstStyle/>
          <a:p>
            <a:pPr algn="ctr"/>
            <a:r>
              <a:rPr lang="en-US" b="1">
                <a:solidFill>
                  <a:schemeClr val="bg1"/>
                </a:solidFill>
              </a:rPr>
              <a:t>Deep Learning</a:t>
            </a:r>
          </a:p>
        </p:txBody>
      </p:sp>
    </p:spTree>
    <p:extLst>
      <p:ext uri="{BB962C8B-B14F-4D97-AF65-F5344CB8AC3E}">
        <p14:creationId xmlns:p14="http://schemas.microsoft.com/office/powerpoint/2010/main" val="123471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1332-1D67-4C48-9DD6-BAB047B76BDA}"/>
              </a:ext>
            </a:extLst>
          </p:cNvPr>
          <p:cNvSpPr>
            <a:spLocks noGrp="1"/>
          </p:cNvSpPr>
          <p:nvPr>
            <p:ph type="ctrTitle"/>
          </p:nvPr>
        </p:nvSpPr>
        <p:spPr/>
        <p:txBody>
          <a:bodyPr/>
          <a:lstStyle/>
          <a:p>
            <a:r>
              <a:rPr lang="en-US" dirty="0"/>
              <a:t>Deep Learning</a:t>
            </a:r>
          </a:p>
        </p:txBody>
      </p:sp>
    </p:spTree>
    <p:extLst>
      <p:ext uri="{BB962C8B-B14F-4D97-AF65-F5344CB8AC3E}">
        <p14:creationId xmlns:p14="http://schemas.microsoft.com/office/powerpoint/2010/main" val="128622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0673B-FB63-BB46-934F-E1EB089B2E54}"/>
              </a:ext>
            </a:extLst>
          </p:cNvPr>
          <p:cNvSpPr>
            <a:spLocks noGrp="1"/>
          </p:cNvSpPr>
          <p:nvPr>
            <p:ph type="sldNum" sz="quarter" idx="12"/>
          </p:nvPr>
        </p:nvSpPr>
        <p:spPr/>
        <p:txBody>
          <a:bodyPr/>
          <a:lstStyle/>
          <a:p>
            <a:fld id="{FE7A4BB3-E848-5A44-82DF-322201952CD8}" type="slidenum">
              <a:rPr lang="en-US" smtClean="0"/>
              <a:pPr/>
              <a:t>15</a:t>
            </a:fld>
            <a:endParaRPr lang="en-US"/>
          </a:p>
        </p:txBody>
      </p:sp>
      <p:pic>
        <p:nvPicPr>
          <p:cNvPr id="5" name="Content Placeholder 4">
            <a:extLst>
              <a:ext uri="{FF2B5EF4-FFF2-40B4-BE49-F238E27FC236}">
                <a16:creationId xmlns:a16="http://schemas.microsoft.com/office/drawing/2014/main" id="{58FC2283-E53F-0440-BA05-B7D5E99F4D6D}"/>
              </a:ext>
            </a:extLst>
          </p:cNvPr>
          <p:cNvPicPr>
            <a:picLocks noChangeAspect="1"/>
          </p:cNvPicPr>
          <p:nvPr/>
        </p:nvPicPr>
        <p:blipFill>
          <a:blip r:embed="rId3"/>
          <a:stretch>
            <a:fillRect/>
          </a:stretch>
        </p:blipFill>
        <p:spPr>
          <a:xfrm>
            <a:off x="3171564" y="584863"/>
            <a:ext cx="10245218" cy="7187537"/>
          </a:xfrm>
          <a:prstGeom prst="rect">
            <a:avLst/>
          </a:prstGeom>
        </p:spPr>
      </p:pic>
    </p:spTree>
    <p:extLst>
      <p:ext uri="{BB962C8B-B14F-4D97-AF65-F5344CB8AC3E}">
        <p14:creationId xmlns:p14="http://schemas.microsoft.com/office/powerpoint/2010/main" val="130941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6F481F-8903-EB44-87D6-A1326E422CD1}"/>
              </a:ext>
            </a:extLst>
          </p:cNvPr>
          <p:cNvSpPr>
            <a:spLocks noGrp="1"/>
          </p:cNvSpPr>
          <p:nvPr>
            <p:ph type="sldNum" sz="quarter" idx="12"/>
          </p:nvPr>
        </p:nvSpPr>
        <p:spPr/>
        <p:txBody>
          <a:bodyPr/>
          <a:lstStyle/>
          <a:p>
            <a:fld id="{FE7A4BB3-E848-5A44-82DF-322201952CD8}" type="slidenum">
              <a:rPr lang="en-US" smtClean="0"/>
              <a:pPr/>
              <a:t>16</a:t>
            </a:fld>
            <a:endParaRPr lang="en-US"/>
          </a:p>
        </p:txBody>
      </p:sp>
      <p:sp>
        <p:nvSpPr>
          <p:cNvPr id="3" name="Title 2">
            <a:extLst>
              <a:ext uri="{FF2B5EF4-FFF2-40B4-BE49-F238E27FC236}">
                <a16:creationId xmlns:a16="http://schemas.microsoft.com/office/drawing/2014/main" id="{2DA360D7-7E2C-D34F-BDBD-4C8805207A07}"/>
              </a:ext>
            </a:extLst>
          </p:cNvPr>
          <p:cNvSpPr>
            <a:spLocks noGrp="1"/>
          </p:cNvSpPr>
          <p:nvPr>
            <p:ph type="title"/>
          </p:nvPr>
        </p:nvSpPr>
        <p:spPr/>
        <p:txBody>
          <a:bodyPr/>
          <a:lstStyle/>
          <a:p>
            <a:r>
              <a:rPr lang="en-US"/>
              <a:t>What is a Neural Network?</a:t>
            </a:r>
          </a:p>
        </p:txBody>
      </p:sp>
      <p:sp>
        <p:nvSpPr>
          <p:cNvPr id="4" name="Content Placeholder 3">
            <a:extLst>
              <a:ext uri="{FF2B5EF4-FFF2-40B4-BE49-F238E27FC236}">
                <a16:creationId xmlns:a16="http://schemas.microsoft.com/office/drawing/2014/main" id="{42DA37CE-AB5B-514B-B66A-5FD509446A2C}"/>
              </a:ext>
            </a:extLst>
          </p:cNvPr>
          <p:cNvSpPr>
            <a:spLocks noGrp="1"/>
          </p:cNvSpPr>
          <p:nvPr>
            <p:ph sz="quarter" idx="20"/>
          </p:nvPr>
        </p:nvSpPr>
        <p:spPr/>
        <p:txBody>
          <a:bodyPr/>
          <a:lstStyle/>
          <a:p>
            <a:r>
              <a:rPr lang="en-US"/>
              <a:t>A neural network is a type of machine learning algorithm where individual computational units (neurons) have weighted connections to each other within a network</a:t>
            </a:r>
          </a:p>
          <a:p>
            <a:endParaRPr lang="en-US"/>
          </a:p>
        </p:txBody>
      </p:sp>
      <p:pic>
        <p:nvPicPr>
          <p:cNvPr id="6" name="Picture 5">
            <a:extLst>
              <a:ext uri="{FF2B5EF4-FFF2-40B4-BE49-F238E27FC236}">
                <a16:creationId xmlns:a16="http://schemas.microsoft.com/office/drawing/2014/main" id="{DE2E99F0-3383-8D4B-BD74-502284ED7A4A}"/>
              </a:ext>
            </a:extLst>
          </p:cNvPr>
          <p:cNvPicPr>
            <a:picLocks noChangeAspect="1"/>
          </p:cNvPicPr>
          <p:nvPr/>
        </p:nvPicPr>
        <p:blipFill>
          <a:blip r:embed="rId3"/>
          <a:stretch>
            <a:fillRect/>
          </a:stretch>
        </p:blipFill>
        <p:spPr>
          <a:xfrm>
            <a:off x="5135633" y="3656056"/>
            <a:ext cx="4359134" cy="3137680"/>
          </a:xfrm>
          <a:prstGeom prst="rect">
            <a:avLst/>
          </a:prstGeom>
        </p:spPr>
      </p:pic>
    </p:spTree>
    <p:extLst>
      <p:ext uri="{BB962C8B-B14F-4D97-AF65-F5344CB8AC3E}">
        <p14:creationId xmlns:p14="http://schemas.microsoft.com/office/powerpoint/2010/main" val="349765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6F481F-8903-EB44-87D6-A1326E422CD1}"/>
              </a:ext>
            </a:extLst>
          </p:cNvPr>
          <p:cNvSpPr>
            <a:spLocks noGrp="1"/>
          </p:cNvSpPr>
          <p:nvPr>
            <p:ph type="sldNum" sz="quarter" idx="12"/>
          </p:nvPr>
        </p:nvSpPr>
        <p:spPr/>
        <p:txBody>
          <a:bodyPr/>
          <a:lstStyle/>
          <a:p>
            <a:fld id="{FE7A4BB3-E848-5A44-82DF-322201952CD8}" type="slidenum">
              <a:rPr lang="en-US" smtClean="0"/>
              <a:pPr/>
              <a:t>17</a:t>
            </a:fld>
            <a:endParaRPr lang="en-US"/>
          </a:p>
        </p:txBody>
      </p:sp>
      <p:sp>
        <p:nvSpPr>
          <p:cNvPr id="3" name="Title 2">
            <a:extLst>
              <a:ext uri="{FF2B5EF4-FFF2-40B4-BE49-F238E27FC236}">
                <a16:creationId xmlns:a16="http://schemas.microsoft.com/office/drawing/2014/main" id="{2DA360D7-7E2C-D34F-BDBD-4C8805207A07}"/>
              </a:ext>
            </a:extLst>
          </p:cNvPr>
          <p:cNvSpPr>
            <a:spLocks noGrp="1"/>
          </p:cNvSpPr>
          <p:nvPr>
            <p:ph type="title"/>
          </p:nvPr>
        </p:nvSpPr>
        <p:spPr/>
        <p:txBody>
          <a:bodyPr/>
          <a:lstStyle/>
          <a:p>
            <a:r>
              <a:rPr lang="en-US"/>
              <a:t>What is a Neural Network?</a:t>
            </a:r>
          </a:p>
        </p:txBody>
      </p:sp>
      <p:sp>
        <p:nvSpPr>
          <p:cNvPr id="4" name="Content Placeholder 3">
            <a:extLst>
              <a:ext uri="{FF2B5EF4-FFF2-40B4-BE49-F238E27FC236}">
                <a16:creationId xmlns:a16="http://schemas.microsoft.com/office/drawing/2014/main" id="{42DA37CE-AB5B-514B-B66A-5FD509446A2C}"/>
              </a:ext>
            </a:extLst>
          </p:cNvPr>
          <p:cNvSpPr>
            <a:spLocks noGrp="1"/>
          </p:cNvSpPr>
          <p:nvPr>
            <p:ph sz="quarter" idx="20"/>
          </p:nvPr>
        </p:nvSpPr>
        <p:spPr/>
        <p:txBody>
          <a:bodyPr/>
          <a:lstStyle/>
          <a:p>
            <a:r>
              <a:rPr lang="en-US"/>
              <a:t>A neural network is a type of machine learning algorithm where individual computational units (neurons) have weighted connections to each other within a network</a:t>
            </a:r>
          </a:p>
          <a:p>
            <a:endParaRPr lang="en-US"/>
          </a:p>
        </p:txBody>
      </p:sp>
      <p:pic>
        <p:nvPicPr>
          <p:cNvPr id="6" name="Picture 5">
            <a:extLst>
              <a:ext uri="{FF2B5EF4-FFF2-40B4-BE49-F238E27FC236}">
                <a16:creationId xmlns:a16="http://schemas.microsoft.com/office/drawing/2014/main" id="{DE2E99F0-3383-8D4B-BD74-502284ED7A4A}"/>
              </a:ext>
            </a:extLst>
          </p:cNvPr>
          <p:cNvPicPr>
            <a:picLocks noChangeAspect="1"/>
          </p:cNvPicPr>
          <p:nvPr/>
        </p:nvPicPr>
        <p:blipFill>
          <a:blip r:embed="rId3"/>
          <a:stretch>
            <a:fillRect/>
          </a:stretch>
        </p:blipFill>
        <p:spPr>
          <a:xfrm>
            <a:off x="5135633" y="3656056"/>
            <a:ext cx="4359134" cy="3137680"/>
          </a:xfrm>
          <a:prstGeom prst="rect">
            <a:avLst/>
          </a:prstGeom>
        </p:spPr>
      </p:pic>
      <p:sp>
        <p:nvSpPr>
          <p:cNvPr id="7" name="TextBox 6">
            <a:extLst>
              <a:ext uri="{FF2B5EF4-FFF2-40B4-BE49-F238E27FC236}">
                <a16:creationId xmlns:a16="http://schemas.microsoft.com/office/drawing/2014/main" id="{AB28C764-B161-334F-B038-5137543DDF94}"/>
              </a:ext>
            </a:extLst>
          </p:cNvPr>
          <p:cNvSpPr txBox="1"/>
          <p:nvPr/>
        </p:nvSpPr>
        <p:spPr>
          <a:xfrm>
            <a:off x="7230581" y="3497054"/>
            <a:ext cx="3525243" cy="424732"/>
          </a:xfrm>
          <a:prstGeom prst="rect">
            <a:avLst/>
          </a:prstGeom>
          <a:noFill/>
          <a:ln>
            <a:solidFill>
              <a:schemeClr val="accent6"/>
            </a:solidFill>
          </a:ln>
        </p:spPr>
        <p:txBody>
          <a:bodyPr wrap="square" rtlCol="0">
            <a:spAutoFit/>
          </a:bodyPr>
          <a:lstStyle/>
          <a:p>
            <a:r>
              <a:rPr lang="en-US"/>
              <a:t>Weighted sum/ Dot product</a:t>
            </a:r>
          </a:p>
        </p:txBody>
      </p:sp>
      <p:cxnSp>
        <p:nvCxnSpPr>
          <p:cNvPr id="8" name="Straight Arrow Connector 7">
            <a:extLst>
              <a:ext uri="{FF2B5EF4-FFF2-40B4-BE49-F238E27FC236}">
                <a16:creationId xmlns:a16="http://schemas.microsoft.com/office/drawing/2014/main" id="{D9D6241C-A5E5-4A45-AA7A-8B82CFBA3B73}"/>
              </a:ext>
            </a:extLst>
          </p:cNvPr>
          <p:cNvCxnSpPr>
            <a:cxnSpLocks/>
          </p:cNvCxnSpPr>
          <p:nvPr/>
        </p:nvCxnSpPr>
        <p:spPr>
          <a:xfrm flipH="1">
            <a:off x="7577696" y="3945887"/>
            <a:ext cx="561392" cy="79815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3725927-7C09-0D47-9743-7F35B403D105}"/>
              </a:ext>
            </a:extLst>
          </p:cNvPr>
          <p:cNvSpPr txBox="1"/>
          <p:nvPr/>
        </p:nvSpPr>
        <p:spPr>
          <a:xfrm>
            <a:off x="4163895" y="3576555"/>
            <a:ext cx="971738" cy="424732"/>
          </a:xfrm>
          <a:prstGeom prst="rect">
            <a:avLst/>
          </a:prstGeom>
          <a:noFill/>
          <a:ln>
            <a:solidFill>
              <a:schemeClr val="accent6"/>
            </a:solidFill>
          </a:ln>
        </p:spPr>
        <p:txBody>
          <a:bodyPr wrap="square" rtlCol="0">
            <a:spAutoFit/>
          </a:bodyPr>
          <a:lstStyle/>
          <a:p>
            <a:r>
              <a:rPr lang="en-US"/>
              <a:t>Inputs</a:t>
            </a:r>
          </a:p>
        </p:txBody>
      </p:sp>
      <p:cxnSp>
        <p:nvCxnSpPr>
          <p:cNvPr id="10" name="Straight Arrow Connector 9">
            <a:extLst>
              <a:ext uri="{FF2B5EF4-FFF2-40B4-BE49-F238E27FC236}">
                <a16:creationId xmlns:a16="http://schemas.microsoft.com/office/drawing/2014/main" id="{20FCD78C-CA7E-A944-AD69-AF4902A721C0}"/>
              </a:ext>
            </a:extLst>
          </p:cNvPr>
          <p:cNvCxnSpPr>
            <a:cxnSpLocks/>
          </p:cNvCxnSpPr>
          <p:nvPr/>
        </p:nvCxnSpPr>
        <p:spPr>
          <a:xfrm>
            <a:off x="4503399" y="4030677"/>
            <a:ext cx="752217" cy="71336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CA37993-F9C5-4E44-B40C-5E521A943ED1}"/>
              </a:ext>
            </a:extLst>
          </p:cNvPr>
          <p:cNvSpPr txBox="1"/>
          <p:nvPr/>
        </p:nvSpPr>
        <p:spPr>
          <a:xfrm>
            <a:off x="5258087" y="6835617"/>
            <a:ext cx="2319610" cy="433606"/>
          </a:xfrm>
          <a:prstGeom prst="rect">
            <a:avLst/>
          </a:prstGeom>
          <a:noFill/>
          <a:ln>
            <a:solidFill>
              <a:schemeClr val="accent6"/>
            </a:solidFill>
          </a:ln>
        </p:spPr>
        <p:txBody>
          <a:bodyPr wrap="square" rtlCol="0">
            <a:spAutoFit/>
          </a:bodyPr>
          <a:lstStyle/>
          <a:p>
            <a:r>
              <a:rPr lang="en-US"/>
              <a:t>Learned weights</a:t>
            </a:r>
          </a:p>
        </p:txBody>
      </p:sp>
      <p:cxnSp>
        <p:nvCxnSpPr>
          <p:cNvPr id="12" name="Straight Arrow Connector 11">
            <a:extLst>
              <a:ext uri="{FF2B5EF4-FFF2-40B4-BE49-F238E27FC236}">
                <a16:creationId xmlns:a16="http://schemas.microsoft.com/office/drawing/2014/main" id="{04C1E0FD-04F1-6944-B559-705678BAB057}"/>
              </a:ext>
            </a:extLst>
          </p:cNvPr>
          <p:cNvCxnSpPr>
            <a:cxnSpLocks/>
          </p:cNvCxnSpPr>
          <p:nvPr/>
        </p:nvCxnSpPr>
        <p:spPr>
          <a:xfrm flipV="1">
            <a:off x="6324251" y="5736613"/>
            <a:ext cx="220338" cy="95797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7C1E679-E6FE-BE4F-ADF5-648EBBF2F3FA}"/>
              </a:ext>
            </a:extLst>
          </p:cNvPr>
          <p:cNvCxnSpPr>
            <a:cxnSpLocks/>
          </p:cNvCxnSpPr>
          <p:nvPr/>
        </p:nvCxnSpPr>
        <p:spPr>
          <a:xfrm flipH="1" flipV="1">
            <a:off x="8229303" y="5177998"/>
            <a:ext cx="662745" cy="78642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6CB30CB-439B-0943-99B6-C642E2FF3AA7}"/>
              </a:ext>
            </a:extLst>
          </p:cNvPr>
          <p:cNvSpPr txBox="1"/>
          <p:nvPr/>
        </p:nvSpPr>
        <p:spPr>
          <a:xfrm>
            <a:off x="8976809" y="5709901"/>
            <a:ext cx="2553929" cy="424732"/>
          </a:xfrm>
          <a:prstGeom prst="rect">
            <a:avLst/>
          </a:prstGeom>
          <a:noFill/>
          <a:ln>
            <a:solidFill>
              <a:schemeClr val="accent6"/>
            </a:solidFill>
          </a:ln>
        </p:spPr>
        <p:txBody>
          <a:bodyPr wrap="square" rtlCol="0">
            <a:spAutoFit/>
          </a:bodyPr>
          <a:lstStyle/>
          <a:p>
            <a:r>
              <a:rPr lang="en-US" dirty="0"/>
              <a:t>Non-Linearity</a:t>
            </a:r>
          </a:p>
        </p:txBody>
      </p:sp>
      <p:sp>
        <p:nvSpPr>
          <p:cNvPr id="15" name="TextBox 14">
            <a:extLst>
              <a:ext uri="{FF2B5EF4-FFF2-40B4-BE49-F238E27FC236}">
                <a16:creationId xmlns:a16="http://schemas.microsoft.com/office/drawing/2014/main" id="{4858FB94-4116-0D4F-A77D-F283508CC8BB}"/>
              </a:ext>
            </a:extLst>
          </p:cNvPr>
          <p:cNvSpPr txBox="1"/>
          <p:nvPr/>
        </p:nvSpPr>
        <p:spPr>
          <a:xfrm>
            <a:off x="8903104" y="6466285"/>
            <a:ext cx="1496259" cy="424732"/>
          </a:xfrm>
          <a:prstGeom prst="rect">
            <a:avLst/>
          </a:prstGeom>
          <a:noFill/>
          <a:ln>
            <a:solidFill>
              <a:schemeClr val="accent6"/>
            </a:solidFill>
          </a:ln>
        </p:spPr>
        <p:txBody>
          <a:bodyPr wrap="square" rtlCol="0">
            <a:spAutoFit/>
          </a:bodyPr>
          <a:lstStyle/>
          <a:p>
            <a:r>
              <a:rPr lang="en-US"/>
              <a:t>Bias term</a:t>
            </a:r>
          </a:p>
        </p:txBody>
      </p:sp>
      <p:cxnSp>
        <p:nvCxnSpPr>
          <p:cNvPr id="16" name="Straight Arrow Connector 15">
            <a:extLst>
              <a:ext uri="{FF2B5EF4-FFF2-40B4-BE49-F238E27FC236}">
                <a16:creationId xmlns:a16="http://schemas.microsoft.com/office/drawing/2014/main" id="{A280F7D6-D73C-0441-AD38-66E0C459F60C}"/>
              </a:ext>
            </a:extLst>
          </p:cNvPr>
          <p:cNvCxnSpPr>
            <a:cxnSpLocks/>
          </p:cNvCxnSpPr>
          <p:nvPr/>
        </p:nvCxnSpPr>
        <p:spPr>
          <a:xfrm flipH="1" flipV="1">
            <a:off x="7814959" y="6092897"/>
            <a:ext cx="828688" cy="51088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8">
            <a:extLst>
              <a:ext uri="{FF2B5EF4-FFF2-40B4-BE49-F238E27FC236}">
                <a16:creationId xmlns:a16="http://schemas.microsoft.com/office/drawing/2014/main" id="{F3E32BDF-172B-4336-A288-B650AAF2C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125" y="7468518"/>
            <a:ext cx="3351148" cy="51699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345F54D8-7DD3-BA49-A705-471BE13C1147}"/>
              </a:ext>
            </a:extLst>
          </p:cNvPr>
          <p:cNvGrpSpPr/>
          <p:nvPr/>
        </p:nvGrpSpPr>
        <p:grpSpPr>
          <a:xfrm>
            <a:off x="1371600" y="5177998"/>
            <a:ext cx="2394212" cy="2290520"/>
            <a:chOff x="1371600" y="5177998"/>
            <a:chExt cx="2394212" cy="2290520"/>
          </a:xfrm>
        </p:grpSpPr>
        <p:cxnSp>
          <p:nvCxnSpPr>
            <p:cNvPr id="19" name="Straight Arrow Connector 18">
              <a:extLst>
                <a:ext uri="{FF2B5EF4-FFF2-40B4-BE49-F238E27FC236}">
                  <a16:creationId xmlns:a16="http://schemas.microsoft.com/office/drawing/2014/main" id="{AEBE3B9B-28E2-2045-927A-BB367B6C75D7}"/>
                </a:ext>
              </a:extLst>
            </p:cNvPr>
            <p:cNvCxnSpPr/>
            <p:nvPr/>
          </p:nvCxnSpPr>
          <p:spPr>
            <a:xfrm flipV="1">
              <a:off x="1543792" y="5177998"/>
              <a:ext cx="0" cy="22905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3EA1BFB2-A5F7-5D4B-BEE9-0BEE1B3655E7}"/>
                </a:ext>
              </a:extLst>
            </p:cNvPr>
            <p:cNvCxnSpPr>
              <a:cxnSpLocks/>
            </p:cNvCxnSpPr>
            <p:nvPr/>
          </p:nvCxnSpPr>
          <p:spPr>
            <a:xfrm>
              <a:off x="1371600" y="7269223"/>
              <a:ext cx="238100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Rectangle 23">
              <a:extLst>
                <a:ext uri="{FF2B5EF4-FFF2-40B4-BE49-F238E27FC236}">
                  <a16:creationId xmlns:a16="http://schemas.microsoft.com/office/drawing/2014/main" id="{40ECEFB3-C946-4F47-A53B-8676370B7D85}"/>
                </a:ext>
              </a:extLst>
            </p:cNvPr>
            <p:cNvSpPr/>
            <p:nvPr/>
          </p:nvSpPr>
          <p:spPr>
            <a:xfrm>
              <a:off x="1840675" y="5462649"/>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43F8FA4-5580-6646-8CAE-CD91AE1B6939}"/>
                </a:ext>
              </a:extLst>
            </p:cNvPr>
            <p:cNvSpPr/>
            <p:nvPr/>
          </p:nvSpPr>
          <p:spPr>
            <a:xfrm>
              <a:off x="1839902" y="597735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F1E4E5F-156C-B54C-A23F-B17B02C78AAB}"/>
                </a:ext>
              </a:extLst>
            </p:cNvPr>
            <p:cNvSpPr/>
            <p:nvPr/>
          </p:nvSpPr>
          <p:spPr>
            <a:xfrm>
              <a:off x="2289165" y="5434049"/>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77120EB-09BC-BD44-A64D-37FF1EE7EAD0}"/>
                </a:ext>
              </a:extLst>
            </p:cNvPr>
            <p:cNvSpPr/>
            <p:nvPr/>
          </p:nvSpPr>
          <p:spPr>
            <a:xfrm>
              <a:off x="2726323" y="5572741"/>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D5EE5C8-8F14-1243-93B2-E088E4DAF8B3}"/>
                </a:ext>
              </a:extLst>
            </p:cNvPr>
            <p:cNvSpPr/>
            <p:nvPr/>
          </p:nvSpPr>
          <p:spPr>
            <a:xfrm>
              <a:off x="2241644" y="5905808"/>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3F0A141-9E7B-5546-8BBA-E9058B130DF0}"/>
                </a:ext>
              </a:extLst>
            </p:cNvPr>
            <p:cNvSpPr/>
            <p:nvPr/>
          </p:nvSpPr>
          <p:spPr>
            <a:xfrm>
              <a:off x="2012274" y="634764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CE68D9-E391-5A40-975D-09B9DD856FD1}"/>
                </a:ext>
              </a:extLst>
            </p:cNvPr>
            <p:cNvSpPr/>
            <p:nvPr/>
          </p:nvSpPr>
          <p:spPr>
            <a:xfrm>
              <a:off x="2832682" y="6450356"/>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0069718-E414-0B43-9E45-F0CE5665138A}"/>
                </a:ext>
              </a:extLst>
            </p:cNvPr>
            <p:cNvSpPr/>
            <p:nvPr/>
          </p:nvSpPr>
          <p:spPr>
            <a:xfrm>
              <a:off x="2539010" y="609289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AC200B2-E71D-BA45-88C8-19897EDFBF0A}"/>
                </a:ext>
              </a:extLst>
            </p:cNvPr>
            <p:cNvSpPr/>
            <p:nvPr/>
          </p:nvSpPr>
          <p:spPr>
            <a:xfrm>
              <a:off x="2395992" y="6451914"/>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C2CEB2B-7223-7B4A-9818-8319026B5AB7}"/>
                </a:ext>
              </a:extLst>
            </p:cNvPr>
            <p:cNvSpPr/>
            <p:nvPr/>
          </p:nvSpPr>
          <p:spPr>
            <a:xfrm>
              <a:off x="2129306" y="6694584"/>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D8DCA20-1E40-534A-9C30-9D7B52EADA74}"/>
                </a:ext>
              </a:extLst>
            </p:cNvPr>
            <p:cNvSpPr/>
            <p:nvPr/>
          </p:nvSpPr>
          <p:spPr>
            <a:xfrm>
              <a:off x="2925636" y="5844973"/>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F9E7D88-EDCA-3F4B-A330-4E38590E996C}"/>
                </a:ext>
              </a:extLst>
            </p:cNvPr>
            <p:cNvSpPr/>
            <p:nvPr/>
          </p:nvSpPr>
          <p:spPr>
            <a:xfrm>
              <a:off x="3275958" y="6204195"/>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946B440-BA65-304E-B7F6-E36269E85378}"/>
                </a:ext>
              </a:extLst>
            </p:cNvPr>
            <p:cNvSpPr/>
            <p:nvPr/>
          </p:nvSpPr>
          <p:spPr>
            <a:xfrm>
              <a:off x="2589163" y="6867576"/>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F788E56-4585-9942-860E-ADC538ACC78B}"/>
                </a:ext>
              </a:extLst>
            </p:cNvPr>
            <p:cNvSpPr/>
            <p:nvPr/>
          </p:nvSpPr>
          <p:spPr>
            <a:xfrm>
              <a:off x="3357810" y="6610071"/>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C3B70DB-6C9F-FF4E-92FA-B2F18E1171A4}"/>
                </a:ext>
              </a:extLst>
            </p:cNvPr>
            <p:cNvSpPr/>
            <p:nvPr/>
          </p:nvSpPr>
          <p:spPr>
            <a:xfrm>
              <a:off x="3031082" y="6799864"/>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9C69474-E037-3D48-B77F-CBA5381E0B58}"/>
                </a:ext>
              </a:extLst>
            </p:cNvPr>
            <p:cNvSpPr/>
            <p:nvPr/>
          </p:nvSpPr>
          <p:spPr>
            <a:xfrm>
              <a:off x="3361231" y="6931240"/>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B8A2640-1402-3947-8AE1-08995542CCE6}"/>
                </a:ext>
              </a:extLst>
            </p:cNvPr>
            <p:cNvSpPr/>
            <p:nvPr/>
          </p:nvSpPr>
          <p:spPr>
            <a:xfrm>
              <a:off x="3628652" y="6339731"/>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3B4C8E7-E1AC-3448-B986-D18A7519FFCF}"/>
                </a:ext>
              </a:extLst>
            </p:cNvPr>
            <p:cNvSpPr/>
            <p:nvPr/>
          </p:nvSpPr>
          <p:spPr>
            <a:xfrm>
              <a:off x="2931055" y="7012662"/>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44">
            <a:extLst>
              <a:ext uri="{FF2B5EF4-FFF2-40B4-BE49-F238E27FC236}">
                <a16:creationId xmlns:a16="http://schemas.microsoft.com/office/drawing/2014/main" id="{44668125-3C05-E74B-A00C-2D2FF1CBEE6C}"/>
              </a:ext>
            </a:extLst>
          </p:cNvPr>
          <p:cNvCxnSpPr>
            <a:cxnSpLocks/>
          </p:cNvCxnSpPr>
          <p:nvPr/>
        </p:nvCxnSpPr>
        <p:spPr>
          <a:xfrm flipV="1">
            <a:off x="2129306" y="5434049"/>
            <a:ext cx="1038936" cy="1835174"/>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8075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FE2DCF-F09B-D94B-8C17-D75AE68E63B7}"/>
              </a:ext>
            </a:extLst>
          </p:cNvPr>
          <p:cNvSpPr>
            <a:spLocks noGrp="1"/>
          </p:cNvSpPr>
          <p:nvPr>
            <p:ph type="sldNum" sz="quarter" idx="12"/>
          </p:nvPr>
        </p:nvSpPr>
        <p:spPr/>
        <p:txBody>
          <a:bodyPr/>
          <a:lstStyle/>
          <a:p>
            <a:fld id="{FE7A4BB3-E848-5A44-82DF-322201952CD8}" type="slidenum">
              <a:rPr lang="en-US" smtClean="0"/>
              <a:pPr/>
              <a:t>18</a:t>
            </a:fld>
            <a:endParaRPr lang="en-US"/>
          </a:p>
        </p:txBody>
      </p:sp>
      <p:sp>
        <p:nvSpPr>
          <p:cNvPr id="3" name="Title 2">
            <a:extLst>
              <a:ext uri="{FF2B5EF4-FFF2-40B4-BE49-F238E27FC236}">
                <a16:creationId xmlns:a16="http://schemas.microsoft.com/office/drawing/2014/main" id="{6DECC277-4FDC-384B-9C1A-685C28451B2E}"/>
              </a:ext>
            </a:extLst>
          </p:cNvPr>
          <p:cNvSpPr>
            <a:spLocks noGrp="1"/>
          </p:cNvSpPr>
          <p:nvPr>
            <p:ph type="title"/>
          </p:nvPr>
        </p:nvSpPr>
        <p:spPr/>
        <p:txBody>
          <a:bodyPr/>
          <a:lstStyle/>
          <a:p>
            <a:r>
              <a:rPr lang="en-US"/>
              <a:t>What is “Deep Learning”?</a:t>
            </a:r>
          </a:p>
        </p:txBody>
      </p:sp>
      <p:sp>
        <p:nvSpPr>
          <p:cNvPr id="4" name="Content Placeholder 3">
            <a:extLst>
              <a:ext uri="{FF2B5EF4-FFF2-40B4-BE49-F238E27FC236}">
                <a16:creationId xmlns:a16="http://schemas.microsoft.com/office/drawing/2014/main" id="{549E82C1-6931-0743-ADFA-48528332B210}"/>
              </a:ext>
            </a:extLst>
          </p:cNvPr>
          <p:cNvSpPr>
            <a:spLocks noGrp="1"/>
          </p:cNvSpPr>
          <p:nvPr>
            <p:ph sz="quarter" idx="20"/>
          </p:nvPr>
        </p:nvSpPr>
        <p:spPr/>
        <p:txBody>
          <a:bodyPr/>
          <a:lstStyle/>
          <a:p>
            <a:r>
              <a:rPr lang="en-US"/>
              <a:t>A </a:t>
            </a:r>
            <a:r>
              <a:rPr lang="en-US" b="1" i="1"/>
              <a:t>deep</a:t>
            </a:r>
            <a:r>
              <a:rPr lang="en-US"/>
              <a:t> neural network is a </a:t>
            </a:r>
            <a:r>
              <a:rPr lang="en-US" b="1" i="1"/>
              <a:t>multi-layer</a:t>
            </a:r>
            <a:r>
              <a:rPr lang="en-US"/>
              <a:t> neural network</a:t>
            </a:r>
          </a:p>
          <a:p>
            <a:r>
              <a:rPr lang="en-US" i="1"/>
              <a:t>Hierarchical representations</a:t>
            </a:r>
            <a:r>
              <a:rPr lang="en-US"/>
              <a:t> of data are learned</a:t>
            </a:r>
          </a:p>
          <a:p>
            <a:endParaRPr lang="en-US"/>
          </a:p>
        </p:txBody>
      </p:sp>
      <p:pic>
        <p:nvPicPr>
          <p:cNvPr id="5" name="Picture 4">
            <a:extLst>
              <a:ext uri="{FF2B5EF4-FFF2-40B4-BE49-F238E27FC236}">
                <a16:creationId xmlns:a16="http://schemas.microsoft.com/office/drawing/2014/main" id="{FD3235EA-7571-9C42-9C12-F55E2993C0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r="-761" b="4400"/>
          <a:stretch/>
        </p:blipFill>
        <p:spPr>
          <a:xfrm>
            <a:off x="4762940" y="3464120"/>
            <a:ext cx="8070190" cy="4077018"/>
          </a:xfrm>
          <a:prstGeom prst="rect">
            <a:avLst/>
          </a:prstGeom>
        </p:spPr>
      </p:pic>
      <p:sp>
        <p:nvSpPr>
          <p:cNvPr id="6" name="TextBox 5">
            <a:extLst>
              <a:ext uri="{FF2B5EF4-FFF2-40B4-BE49-F238E27FC236}">
                <a16:creationId xmlns:a16="http://schemas.microsoft.com/office/drawing/2014/main" id="{1E43C7EF-D3FF-DD44-A345-27741E5E0FA8}"/>
              </a:ext>
            </a:extLst>
          </p:cNvPr>
          <p:cNvSpPr txBox="1"/>
          <p:nvPr/>
        </p:nvSpPr>
        <p:spPr>
          <a:xfrm>
            <a:off x="4660079" y="3839322"/>
            <a:ext cx="2258270" cy="424732"/>
          </a:xfrm>
          <a:prstGeom prst="rect">
            <a:avLst/>
          </a:prstGeom>
          <a:noFill/>
          <a:ln>
            <a:solidFill>
              <a:schemeClr val="accent6"/>
            </a:solidFill>
          </a:ln>
        </p:spPr>
        <p:txBody>
          <a:bodyPr wrap="square" rtlCol="0">
            <a:spAutoFit/>
          </a:bodyPr>
          <a:lstStyle/>
          <a:p>
            <a:r>
              <a:rPr lang="en-US" dirty="0"/>
              <a:t>Learned weights</a:t>
            </a:r>
          </a:p>
        </p:txBody>
      </p:sp>
      <p:sp>
        <p:nvSpPr>
          <p:cNvPr id="7" name="TextBox 6">
            <a:extLst>
              <a:ext uri="{FF2B5EF4-FFF2-40B4-BE49-F238E27FC236}">
                <a16:creationId xmlns:a16="http://schemas.microsoft.com/office/drawing/2014/main" id="{FB1AFE52-5647-564D-BB51-655B86B8CDB6}"/>
              </a:ext>
            </a:extLst>
          </p:cNvPr>
          <p:cNvSpPr txBox="1"/>
          <p:nvPr/>
        </p:nvSpPr>
        <p:spPr>
          <a:xfrm>
            <a:off x="5632127" y="7393835"/>
            <a:ext cx="2572443" cy="757130"/>
          </a:xfrm>
          <a:prstGeom prst="rect">
            <a:avLst/>
          </a:prstGeom>
          <a:noFill/>
          <a:ln>
            <a:solidFill>
              <a:schemeClr val="accent6"/>
            </a:solidFill>
          </a:ln>
        </p:spPr>
        <p:txBody>
          <a:bodyPr wrap="square" rtlCol="0">
            <a:spAutoFit/>
          </a:bodyPr>
          <a:lstStyle/>
          <a:p>
            <a:r>
              <a:rPr lang="en-US"/>
              <a:t>Matrix Multiplication</a:t>
            </a:r>
          </a:p>
        </p:txBody>
      </p:sp>
      <p:sp>
        <p:nvSpPr>
          <p:cNvPr id="8" name="TextBox 7">
            <a:extLst>
              <a:ext uri="{FF2B5EF4-FFF2-40B4-BE49-F238E27FC236}">
                <a16:creationId xmlns:a16="http://schemas.microsoft.com/office/drawing/2014/main" id="{9E7C8802-B8EF-D148-8AFA-4EC4BFA7BD05}"/>
              </a:ext>
            </a:extLst>
          </p:cNvPr>
          <p:cNvSpPr txBox="1"/>
          <p:nvPr/>
        </p:nvSpPr>
        <p:spPr>
          <a:xfrm>
            <a:off x="10562429" y="3902434"/>
            <a:ext cx="2940736" cy="424732"/>
          </a:xfrm>
          <a:prstGeom prst="rect">
            <a:avLst/>
          </a:prstGeom>
          <a:noFill/>
          <a:ln>
            <a:solidFill>
              <a:schemeClr val="accent6"/>
            </a:solidFill>
          </a:ln>
        </p:spPr>
        <p:txBody>
          <a:bodyPr wrap="square" rtlCol="0">
            <a:spAutoFit/>
          </a:bodyPr>
          <a:lstStyle/>
          <a:p>
            <a:r>
              <a:rPr lang="en-US" dirty="0"/>
              <a:t>Nonlinearity</a:t>
            </a:r>
          </a:p>
        </p:txBody>
      </p:sp>
      <p:cxnSp>
        <p:nvCxnSpPr>
          <p:cNvPr id="9" name="Straight Arrow Connector 8">
            <a:extLst>
              <a:ext uri="{FF2B5EF4-FFF2-40B4-BE49-F238E27FC236}">
                <a16:creationId xmlns:a16="http://schemas.microsoft.com/office/drawing/2014/main" id="{7F37C5CF-785A-7043-9223-9359F79BFA36}"/>
              </a:ext>
            </a:extLst>
          </p:cNvPr>
          <p:cNvCxnSpPr>
            <a:cxnSpLocks/>
          </p:cNvCxnSpPr>
          <p:nvPr/>
        </p:nvCxnSpPr>
        <p:spPr>
          <a:xfrm flipH="1">
            <a:off x="10801180" y="4355562"/>
            <a:ext cx="806293" cy="53230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6825BD8-F00C-A448-9714-A7593343CBD8}"/>
              </a:ext>
            </a:extLst>
          </p:cNvPr>
          <p:cNvCxnSpPr>
            <a:cxnSpLocks/>
          </p:cNvCxnSpPr>
          <p:nvPr/>
        </p:nvCxnSpPr>
        <p:spPr>
          <a:xfrm flipV="1">
            <a:off x="6971750" y="7028770"/>
            <a:ext cx="477472" cy="24045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5561FC9-E76A-4E40-83A2-C3EBB43A1C94}"/>
              </a:ext>
            </a:extLst>
          </p:cNvPr>
          <p:cNvCxnSpPr>
            <a:cxnSpLocks/>
          </p:cNvCxnSpPr>
          <p:nvPr/>
        </p:nvCxnSpPr>
        <p:spPr>
          <a:xfrm>
            <a:off x="6176284" y="4390278"/>
            <a:ext cx="1008982" cy="408264"/>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8C450B91-7CF6-ED4D-9E5E-418605CB9ADB}"/>
              </a:ext>
            </a:extLst>
          </p:cNvPr>
          <p:cNvGrpSpPr/>
          <p:nvPr/>
        </p:nvGrpSpPr>
        <p:grpSpPr>
          <a:xfrm>
            <a:off x="1371600" y="5177998"/>
            <a:ext cx="2394212" cy="2290520"/>
            <a:chOff x="1371600" y="5177998"/>
            <a:chExt cx="2394212" cy="2290520"/>
          </a:xfrm>
        </p:grpSpPr>
        <p:cxnSp>
          <p:nvCxnSpPr>
            <p:cNvPr id="13" name="Straight Arrow Connector 12">
              <a:extLst>
                <a:ext uri="{FF2B5EF4-FFF2-40B4-BE49-F238E27FC236}">
                  <a16:creationId xmlns:a16="http://schemas.microsoft.com/office/drawing/2014/main" id="{90C2EFF4-98B3-4246-A209-D3D8D1B5100D}"/>
                </a:ext>
              </a:extLst>
            </p:cNvPr>
            <p:cNvCxnSpPr/>
            <p:nvPr/>
          </p:nvCxnSpPr>
          <p:spPr>
            <a:xfrm flipV="1">
              <a:off x="1543792" y="5177998"/>
              <a:ext cx="0" cy="22905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BBA8441F-D092-CC46-A542-47BC1E3C6CC5}"/>
                </a:ext>
              </a:extLst>
            </p:cNvPr>
            <p:cNvCxnSpPr>
              <a:cxnSpLocks/>
            </p:cNvCxnSpPr>
            <p:nvPr/>
          </p:nvCxnSpPr>
          <p:spPr>
            <a:xfrm>
              <a:off x="1371600" y="7269223"/>
              <a:ext cx="238100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ECF203DF-F550-934D-8B39-E50227D38D1C}"/>
                </a:ext>
              </a:extLst>
            </p:cNvPr>
            <p:cNvSpPr/>
            <p:nvPr/>
          </p:nvSpPr>
          <p:spPr>
            <a:xfrm>
              <a:off x="1840675" y="5462649"/>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A74B53-C684-7540-B6D4-F7A2684198DC}"/>
                </a:ext>
              </a:extLst>
            </p:cNvPr>
            <p:cNvSpPr/>
            <p:nvPr/>
          </p:nvSpPr>
          <p:spPr>
            <a:xfrm>
              <a:off x="1839902" y="597735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362A87-589B-9141-AD80-522A4D2A055D}"/>
                </a:ext>
              </a:extLst>
            </p:cNvPr>
            <p:cNvSpPr/>
            <p:nvPr/>
          </p:nvSpPr>
          <p:spPr>
            <a:xfrm>
              <a:off x="2289165" y="5434049"/>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7FC535-DDD6-DA45-B3C1-8FF4BFFEA611}"/>
                </a:ext>
              </a:extLst>
            </p:cNvPr>
            <p:cNvSpPr/>
            <p:nvPr/>
          </p:nvSpPr>
          <p:spPr>
            <a:xfrm>
              <a:off x="2726323" y="5572741"/>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5C91FEB-2CA3-544B-BC96-78C821ADF3F4}"/>
                </a:ext>
              </a:extLst>
            </p:cNvPr>
            <p:cNvSpPr/>
            <p:nvPr/>
          </p:nvSpPr>
          <p:spPr>
            <a:xfrm>
              <a:off x="2241644" y="5905808"/>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E6DC4B-DE16-BF4F-9562-E3AAF70FAD67}"/>
                </a:ext>
              </a:extLst>
            </p:cNvPr>
            <p:cNvSpPr/>
            <p:nvPr/>
          </p:nvSpPr>
          <p:spPr>
            <a:xfrm>
              <a:off x="2012274" y="634764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07BF5CB-6391-8044-9198-E8AED0B6215D}"/>
                </a:ext>
              </a:extLst>
            </p:cNvPr>
            <p:cNvSpPr/>
            <p:nvPr/>
          </p:nvSpPr>
          <p:spPr>
            <a:xfrm>
              <a:off x="2832682" y="6450356"/>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A7A1E4-3E0B-E74C-B843-A373C235AFCE}"/>
                </a:ext>
              </a:extLst>
            </p:cNvPr>
            <p:cNvSpPr/>
            <p:nvPr/>
          </p:nvSpPr>
          <p:spPr>
            <a:xfrm>
              <a:off x="2539010" y="6092897"/>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DD98E7-0653-8247-96B3-12DE35F7975E}"/>
                </a:ext>
              </a:extLst>
            </p:cNvPr>
            <p:cNvSpPr/>
            <p:nvPr/>
          </p:nvSpPr>
          <p:spPr>
            <a:xfrm>
              <a:off x="2395992" y="6451914"/>
              <a:ext cx="137160" cy="13716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822FD2-C152-0245-BA04-CF962840EF36}"/>
                </a:ext>
              </a:extLst>
            </p:cNvPr>
            <p:cNvSpPr/>
            <p:nvPr/>
          </p:nvSpPr>
          <p:spPr>
            <a:xfrm>
              <a:off x="2129306" y="6694584"/>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8BDBF4E-D091-4A48-B33D-6E10B093ADFB}"/>
                </a:ext>
              </a:extLst>
            </p:cNvPr>
            <p:cNvSpPr/>
            <p:nvPr/>
          </p:nvSpPr>
          <p:spPr>
            <a:xfrm>
              <a:off x="2925636" y="5844973"/>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FF83982-CC06-C141-9D86-2C2B2D0D2843}"/>
                </a:ext>
              </a:extLst>
            </p:cNvPr>
            <p:cNvSpPr/>
            <p:nvPr/>
          </p:nvSpPr>
          <p:spPr>
            <a:xfrm>
              <a:off x="3275958" y="6204195"/>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1888743-6F89-3549-9DD2-868CB9945627}"/>
                </a:ext>
              </a:extLst>
            </p:cNvPr>
            <p:cNvSpPr/>
            <p:nvPr/>
          </p:nvSpPr>
          <p:spPr>
            <a:xfrm>
              <a:off x="2589163" y="6867576"/>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255B41A-B578-9246-BBFE-60751053EF10}"/>
                </a:ext>
              </a:extLst>
            </p:cNvPr>
            <p:cNvSpPr/>
            <p:nvPr/>
          </p:nvSpPr>
          <p:spPr>
            <a:xfrm>
              <a:off x="3357810" y="6610071"/>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083AF0D-6EE2-DD47-8D80-DEE3287D039F}"/>
                </a:ext>
              </a:extLst>
            </p:cNvPr>
            <p:cNvSpPr/>
            <p:nvPr/>
          </p:nvSpPr>
          <p:spPr>
            <a:xfrm>
              <a:off x="3031082" y="6799864"/>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C696FF2-ACDD-4C49-A284-CB1E9C03CCA0}"/>
                </a:ext>
              </a:extLst>
            </p:cNvPr>
            <p:cNvSpPr/>
            <p:nvPr/>
          </p:nvSpPr>
          <p:spPr>
            <a:xfrm>
              <a:off x="3361231" y="6931240"/>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C163251-1DBE-9240-8FE7-913874640CDD}"/>
                </a:ext>
              </a:extLst>
            </p:cNvPr>
            <p:cNvSpPr/>
            <p:nvPr/>
          </p:nvSpPr>
          <p:spPr>
            <a:xfrm>
              <a:off x="3628652" y="6339731"/>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6AAD385-68A4-1449-904D-1BA592CD0D07}"/>
                </a:ext>
              </a:extLst>
            </p:cNvPr>
            <p:cNvSpPr/>
            <p:nvPr/>
          </p:nvSpPr>
          <p:spPr>
            <a:xfrm>
              <a:off x="2931055" y="7012662"/>
              <a:ext cx="137160" cy="13716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33">
            <a:extLst>
              <a:ext uri="{FF2B5EF4-FFF2-40B4-BE49-F238E27FC236}">
                <a16:creationId xmlns:a16="http://schemas.microsoft.com/office/drawing/2014/main" id="{9DA2F8D6-474E-1D48-854D-A7F9588590C2}"/>
              </a:ext>
            </a:extLst>
          </p:cNvPr>
          <p:cNvSpPr/>
          <p:nvPr/>
        </p:nvSpPr>
        <p:spPr>
          <a:xfrm>
            <a:off x="1828800" y="5296395"/>
            <a:ext cx="1270660" cy="1864426"/>
          </a:xfrm>
          <a:custGeom>
            <a:avLst/>
            <a:gdLst>
              <a:gd name="connsiteX0" fmla="*/ 0 w 1270660"/>
              <a:gd name="connsiteY0" fmla="*/ 1864426 h 1864426"/>
              <a:gd name="connsiteX1" fmla="*/ 11875 w 1270660"/>
              <a:gd name="connsiteY1" fmla="*/ 1805049 h 1864426"/>
              <a:gd name="connsiteX2" fmla="*/ 23751 w 1270660"/>
              <a:gd name="connsiteY2" fmla="*/ 1769423 h 1864426"/>
              <a:gd name="connsiteX3" fmla="*/ 35626 w 1270660"/>
              <a:gd name="connsiteY3" fmla="*/ 1543792 h 1864426"/>
              <a:gd name="connsiteX4" fmla="*/ 47501 w 1270660"/>
              <a:gd name="connsiteY4" fmla="*/ 1508166 h 1864426"/>
              <a:gd name="connsiteX5" fmla="*/ 95003 w 1270660"/>
              <a:gd name="connsiteY5" fmla="*/ 1436914 h 1864426"/>
              <a:gd name="connsiteX6" fmla="*/ 118753 w 1270660"/>
              <a:gd name="connsiteY6" fmla="*/ 1401288 h 1864426"/>
              <a:gd name="connsiteX7" fmla="*/ 225631 w 1270660"/>
              <a:gd name="connsiteY7" fmla="*/ 1365662 h 1864426"/>
              <a:gd name="connsiteX8" fmla="*/ 261257 w 1270660"/>
              <a:gd name="connsiteY8" fmla="*/ 1353787 h 1864426"/>
              <a:gd name="connsiteX9" fmla="*/ 391886 w 1270660"/>
              <a:gd name="connsiteY9" fmla="*/ 1365662 h 1864426"/>
              <a:gd name="connsiteX10" fmla="*/ 498764 w 1270660"/>
              <a:gd name="connsiteY10" fmla="*/ 1401288 h 1864426"/>
              <a:gd name="connsiteX11" fmla="*/ 558140 w 1270660"/>
              <a:gd name="connsiteY11" fmla="*/ 1413163 h 1864426"/>
              <a:gd name="connsiteX12" fmla="*/ 605642 w 1270660"/>
              <a:gd name="connsiteY12" fmla="*/ 1425039 h 1864426"/>
              <a:gd name="connsiteX13" fmla="*/ 724395 w 1270660"/>
              <a:gd name="connsiteY13" fmla="*/ 1448789 h 1864426"/>
              <a:gd name="connsiteX14" fmla="*/ 855023 w 1270660"/>
              <a:gd name="connsiteY14" fmla="*/ 1484415 h 1864426"/>
              <a:gd name="connsiteX15" fmla="*/ 950026 w 1270660"/>
              <a:gd name="connsiteY15" fmla="*/ 1472540 h 1864426"/>
              <a:gd name="connsiteX16" fmla="*/ 1056904 w 1270660"/>
              <a:gd name="connsiteY16" fmla="*/ 1460665 h 1864426"/>
              <a:gd name="connsiteX17" fmla="*/ 1128156 w 1270660"/>
              <a:gd name="connsiteY17" fmla="*/ 1436914 h 1864426"/>
              <a:gd name="connsiteX18" fmla="*/ 1163782 w 1270660"/>
              <a:gd name="connsiteY18" fmla="*/ 1425039 h 1864426"/>
              <a:gd name="connsiteX19" fmla="*/ 1199408 w 1270660"/>
              <a:gd name="connsiteY19" fmla="*/ 1413163 h 1864426"/>
              <a:gd name="connsiteX20" fmla="*/ 1223158 w 1270660"/>
              <a:gd name="connsiteY20" fmla="*/ 1377537 h 1864426"/>
              <a:gd name="connsiteX21" fmla="*/ 1246909 w 1270660"/>
              <a:gd name="connsiteY21" fmla="*/ 1306286 h 1864426"/>
              <a:gd name="connsiteX22" fmla="*/ 1270660 w 1270660"/>
              <a:gd name="connsiteY22" fmla="*/ 1270660 h 1864426"/>
              <a:gd name="connsiteX23" fmla="*/ 1246909 w 1270660"/>
              <a:gd name="connsiteY23" fmla="*/ 1151906 h 1864426"/>
              <a:gd name="connsiteX24" fmla="*/ 1235034 w 1270660"/>
              <a:gd name="connsiteY24" fmla="*/ 1116280 h 1864426"/>
              <a:gd name="connsiteX25" fmla="*/ 1211283 w 1270660"/>
              <a:gd name="connsiteY25" fmla="*/ 1080654 h 1864426"/>
              <a:gd name="connsiteX26" fmla="*/ 1151906 w 1270660"/>
              <a:gd name="connsiteY26" fmla="*/ 973776 h 1864426"/>
              <a:gd name="connsiteX27" fmla="*/ 1128156 w 1270660"/>
              <a:gd name="connsiteY27" fmla="*/ 938150 h 1864426"/>
              <a:gd name="connsiteX28" fmla="*/ 1092530 w 1270660"/>
              <a:gd name="connsiteY28" fmla="*/ 902524 h 1864426"/>
              <a:gd name="connsiteX29" fmla="*/ 1068779 w 1270660"/>
              <a:gd name="connsiteY29" fmla="*/ 866899 h 1864426"/>
              <a:gd name="connsiteX30" fmla="*/ 1033153 w 1270660"/>
              <a:gd name="connsiteY30" fmla="*/ 831273 h 1864426"/>
              <a:gd name="connsiteX31" fmla="*/ 1009403 w 1270660"/>
              <a:gd name="connsiteY31" fmla="*/ 795647 h 1864426"/>
              <a:gd name="connsiteX32" fmla="*/ 938151 w 1270660"/>
              <a:gd name="connsiteY32" fmla="*/ 748145 h 1864426"/>
              <a:gd name="connsiteX33" fmla="*/ 890649 w 1270660"/>
              <a:gd name="connsiteY33" fmla="*/ 676893 h 1864426"/>
              <a:gd name="connsiteX34" fmla="*/ 902525 w 1270660"/>
              <a:gd name="connsiteY34" fmla="*/ 617517 h 1864426"/>
              <a:gd name="connsiteX35" fmla="*/ 914400 w 1270660"/>
              <a:gd name="connsiteY35" fmla="*/ 581891 h 1864426"/>
              <a:gd name="connsiteX36" fmla="*/ 950026 w 1270660"/>
              <a:gd name="connsiteY36" fmla="*/ 570015 h 1864426"/>
              <a:gd name="connsiteX37" fmla="*/ 1021278 w 1270660"/>
              <a:gd name="connsiteY37" fmla="*/ 522514 h 1864426"/>
              <a:gd name="connsiteX38" fmla="*/ 1056904 w 1270660"/>
              <a:gd name="connsiteY38" fmla="*/ 498763 h 1864426"/>
              <a:gd name="connsiteX39" fmla="*/ 1092530 w 1270660"/>
              <a:gd name="connsiteY39" fmla="*/ 475013 h 1864426"/>
              <a:gd name="connsiteX40" fmla="*/ 1151906 w 1270660"/>
              <a:gd name="connsiteY40" fmla="*/ 403761 h 1864426"/>
              <a:gd name="connsiteX41" fmla="*/ 1163782 w 1270660"/>
              <a:gd name="connsiteY41" fmla="*/ 368135 h 1864426"/>
              <a:gd name="connsiteX42" fmla="*/ 1151906 w 1270660"/>
              <a:gd name="connsiteY42" fmla="*/ 0 h 186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70660" h="1864426">
                <a:moveTo>
                  <a:pt x="0" y="1864426"/>
                </a:moveTo>
                <a:cubicBezTo>
                  <a:pt x="3958" y="1844634"/>
                  <a:pt x="6980" y="1824631"/>
                  <a:pt x="11875" y="1805049"/>
                </a:cubicBezTo>
                <a:cubicBezTo>
                  <a:pt x="14911" y="1792905"/>
                  <a:pt x="22618" y="1781889"/>
                  <a:pt x="23751" y="1769423"/>
                </a:cubicBezTo>
                <a:cubicBezTo>
                  <a:pt x="30570" y="1694418"/>
                  <a:pt x="28808" y="1618797"/>
                  <a:pt x="35626" y="1543792"/>
                </a:cubicBezTo>
                <a:cubicBezTo>
                  <a:pt x="36759" y="1531326"/>
                  <a:pt x="41422" y="1519108"/>
                  <a:pt x="47501" y="1508166"/>
                </a:cubicBezTo>
                <a:cubicBezTo>
                  <a:pt x="61364" y="1483213"/>
                  <a:pt x="79169" y="1460665"/>
                  <a:pt x="95003" y="1436914"/>
                </a:cubicBezTo>
                <a:cubicBezTo>
                  <a:pt x="102920" y="1425039"/>
                  <a:pt x="105213" y="1405801"/>
                  <a:pt x="118753" y="1401288"/>
                </a:cubicBezTo>
                <a:lnTo>
                  <a:pt x="225631" y="1365662"/>
                </a:lnTo>
                <a:lnTo>
                  <a:pt x="261257" y="1353787"/>
                </a:lnTo>
                <a:cubicBezTo>
                  <a:pt x="304800" y="1357745"/>
                  <a:pt x="348829" y="1358064"/>
                  <a:pt x="391886" y="1365662"/>
                </a:cubicBezTo>
                <a:cubicBezTo>
                  <a:pt x="593739" y="1401283"/>
                  <a:pt x="380025" y="1377541"/>
                  <a:pt x="498764" y="1401288"/>
                </a:cubicBezTo>
                <a:cubicBezTo>
                  <a:pt x="518556" y="1405246"/>
                  <a:pt x="538437" y="1408784"/>
                  <a:pt x="558140" y="1413163"/>
                </a:cubicBezTo>
                <a:cubicBezTo>
                  <a:pt x="574073" y="1416704"/>
                  <a:pt x="589683" y="1421619"/>
                  <a:pt x="605642" y="1425039"/>
                </a:cubicBezTo>
                <a:cubicBezTo>
                  <a:pt x="645114" y="1433497"/>
                  <a:pt x="685232" y="1438998"/>
                  <a:pt x="724395" y="1448789"/>
                </a:cubicBezTo>
                <a:cubicBezTo>
                  <a:pt x="831541" y="1475576"/>
                  <a:pt x="788430" y="1462218"/>
                  <a:pt x="855023" y="1484415"/>
                </a:cubicBezTo>
                <a:lnTo>
                  <a:pt x="950026" y="1472540"/>
                </a:lnTo>
                <a:cubicBezTo>
                  <a:pt x="985626" y="1468352"/>
                  <a:pt x="1021755" y="1467695"/>
                  <a:pt x="1056904" y="1460665"/>
                </a:cubicBezTo>
                <a:cubicBezTo>
                  <a:pt x="1081453" y="1455755"/>
                  <a:pt x="1104405" y="1444831"/>
                  <a:pt x="1128156" y="1436914"/>
                </a:cubicBezTo>
                <a:lnTo>
                  <a:pt x="1163782" y="1425039"/>
                </a:lnTo>
                <a:lnTo>
                  <a:pt x="1199408" y="1413163"/>
                </a:lnTo>
                <a:cubicBezTo>
                  <a:pt x="1207325" y="1401288"/>
                  <a:pt x="1217361" y="1390579"/>
                  <a:pt x="1223158" y="1377537"/>
                </a:cubicBezTo>
                <a:cubicBezTo>
                  <a:pt x="1233326" y="1354660"/>
                  <a:pt x="1233022" y="1327116"/>
                  <a:pt x="1246909" y="1306286"/>
                </a:cubicBezTo>
                <a:lnTo>
                  <a:pt x="1270660" y="1270660"/>
                </a:lnTo>
                <a:cubicBezTo>
                  <a:pt x="1262743" y="1231075"/>
                  <a:pt x="1259674" y="1190203"/>
                  <a:pt x="1246909" y="1151906"/>
                </a:cubicBezTo>
                <a:cubicBezTo>
                  <a:pt x="1242951" y="1140031"/>
                  <a:pt x="1240632" y="1127476"/>
                  <a:pt x="1235034" y="1116280"/>
                </a:cubicBezTo>
                <a:cubicBezTo>
                  <a:pt x="1228651" y="1103514"/>
                  <a:pt x="1219200" y="1092529"/>
                  <a:pt x="1211283" y="1080654"/>
                </a:cubicBezTo>
                <a:cubicBezTo>
                  <a:pt x="1190381" y="1017947"/>
                  <a:pt x="1206352" y="1055446"/>
                  <a:pt x="1151906" y="973776"/>
                </a:cubicBezTo>
                <a:cubicBezTo>
                  <a:pt x="1143989" y="961901"/>
                  <a:pt x="1138248" y="948242"/>
                  <a:pt x="1128156" y="938150"/>
                </a:cubicBezTo>
                <a:cubicBezTo>
                  <a:pt x="1116281" y="926275"/>
                  <a:pt x="1103282" y="915426"/>
                  <a:pt x="1092530" y="902524"/>
                </a:cubicBezTo>
                <a:cubicBezTo>
                  <a:pt x="1083393" y="891560"/>
                  <a:pt x="1077916" y="877863"/>
                  <a:pt x="1068779" y="866899"/>
                </a:cubicBezTo>
                <a:cubicBezTo>
                  <a:pt x="1058027" y="853997"/>
                  <a:pt x="1043904" y="844175"/>
                  <a:pt x="1033153" y="831273"/>
                </a:cubicBezTo>
                <a:cubicBezTo>
                  <a:pt x="1024016" y="820309"/>
                  <a:pt x="1020144" y="805045"/>
                  <a:pt x="1009403" y="795647"/>
                </a:cubicBezTo>
                <a:cubicBezTo>
                  <a:pt x="987921" y="776850"/>
                  <a:pt x="938151" y="748145"/>
                  <a:pt x="938151" y="748145"/>
                </a:cubicBezTo>
                <a:cubicBezTo>
                  <a:pt x="922317" y="724394"/>
                  <a:pt x="885051" y="704883"/>
                  <a:pt x="890649" y="676893"/>
                </a:cubicBezTo>
                <a:cubicBezTo>
                  <a:pt x="894608" y="657101"/>
                  <a:pt x="897630" y="637098"/>
                  <a:pt x="902525" y="617517"/>
                </a:cubicBezTo>
                <a:cubicBezTo>
                  <a:pt x="905561" y="605373"/>
                  <a:pt x="905549" y="590742"/>
                  <a:pt x="914400" y="581891"/>
                </a:cubicBezTo>
                <a:cubicBezTo>
                  <a:pt x="923251" y="573040"/>
                  <a:pt x="939084" y="576094"/>
                  <a:pt x="950026" y="570015"/>
                </a:cubicBezTo>
                <a:cubicBezTo>
                  <a:pt x="974979" y="556152"/>
                  <a:pt x="997527" y="538348"/>
                  <a:pt x="1021278" y="522514"/>
                </a:cubicBezTo>
                <a:lnTo>
                  <a:pt x="1056904" y="498763"/>
                </a:lnTo>
                <a:cubicBezTo>
                  <a:pt x="1068779" y="490846"/>
                  <a:pt x="1082438" y="485105"/>
                  <a:pt x="1092530" y="475013"/>
                </a:cubicBezTo>
                <a:cubicBezTo>
                  <a:pt x="1118795" y="448748"/>
                  <a:pt x="1135372" y="436829"/>
                  <a:pt x="1151906" y="403761"/>
                </a:cubicBezTo>
                <a:cubicBezTo>
                  <a:pt x="1157504" y="392565"/>
                  <a:pt x="1159823" y="380010"/>
                  <a:pt x="1163782" y="368135"/>
                </a:cubicBezTo>
                <a:cubicBezTo>
                  <a:pt x="1151320" y="31678"/>
                  <a:pt x="1151906" y="154452"/>
                  <a:pt x="1151906"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81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6B85E8-510F-0843-B3E7-69AF93C0A3B4}"/>
              </a:ext>
            </a:extLst>
          </p:cNvPr>
          <p:cNvSpPr>
            <a:spLocks noGrp="1"/>
          </p:cNvSpPr>
          <p:nvPr>
            <p:ph type="sldNum" sz="quarter" idx="12"/>
          </p:nvPr>
        </p:nvSpPr>
        <p:spPr/>
        <p:txBody>
          <a:bodyPr/>
          <a:lstStyle/>
          <a:p>
            <a:fld id="{FE7A4BB3-E848-5A44-82DF-322201952CD8}" type="slidenum">
              <a:rPr lang="en-US" smtClean="0"/>
              <a:pPr/>
              <a:t>19</a:t>
            </a:fld>
            <a:endParaRPr lang="en-US"/>
          </a:p>
        </p:txBody>
      </p:sp>
      <p:sp>
        <p:nvSpPr>
          <p:cNvPr id="3" name="Title 2">
            <a:extLst>
              <a:ext uri="{FF2B5EF4-FFF2-40B4-BE49-F238E27FC236}">
                <a16:creationId xmlns:a16="http://schemas.microsoft.com/office/drawing/2014/main" id="{D7B3E48B-0D0F-CB4B-A31F-AF0DCCC662B6}"/>
              </a:ext>
            </a:extLst>
          </p:cNvPr>
          <p:cNvSpPr>
            <a:spLocks noGrp="1"/>
          </p:cNvSpPr>
          <p:nvPr>
            <p:ph type="title"/>
          </p:nvPr>
        </p:nvSpPr>
        <p:spPr>
          <a:xfrm>
            <a:off x="3200400" y="381780"/>
            <a:ext cx="10972800" cy="1310979"/>
          </a:xfrm>
        </p:spPr>
        <p:txBody>
          <a:bodyPr/>
          <a:lstStyle/>
          <a:p>
            <a:r>
              <a:rPr lang="en-US" dirty="0"/>
              <a:t>Deep Learning – Key Concept</a:t>
            </a:r>
          </a:p>
        </p:txBody>
      </p:sp>
      <p:sp>
        <p:nvSpPr>
          <p:cNvPr id="4" name="Content Placeholder 3">
            <a:extLst>
              <a:ext uri="{FF2B5EF4-FFF2-40B4-BE49-F238E27FC236}">
                <a16:creationId xmlns:a16="http://schemas.microsoft.com/office/drawing/2014/main" id="{6572ECDF-11A8-B043-B91D-EA2AD16E6501}"/>
              </a:ext>
            </a:extLst>
          </p:cNvPr>
          <p:cNvSpPr>
            <a:spLocks noGrp="1"/>
          </p:cNvSpPr>
          <p:nvPr>
            <p:ph sz="quarter" idx="20"/>
          </p:nvPr>
        </p:nvSpPr>
        <p:spPr>
          <a:xfrm>
            <a:off x="1371600" y="2057399"/>
            <a:ext cx="12801600" cy="457201"/>
          </a:xfrm>
        </p:spPr>
        <p:txBody>
          <a:bodyPr/>
          <a:lstStyle/>
          <a:p>
            <a:pPr>
              <a:spcBef>
                <a:spcPct val="20000"/>
              </a:spcBef>
              <a:buSzPct val="100000"/>
            </a:pPr>
            <a:r>
              <a:rPr lang="en-US" dirty="0">
                <a:latin typeface="Arial"/>
                <a:cs typeface="Arial"/>
              </a:rPr>
              <a:t>Learned function approximation</a:t>
            </a:r>
            <a:endParaRPr lang="en-US" i="1" dirty="0">
              <a:latin typeface="Arial"/>
              <a:cs typeface="Arial"/>
            </a:endParaRPr>
          </a:p>
        </p:txBody>
      </p:sp>
      <p:pic>
        <p:nvPicPr>
          <p:cNvPr id="5124" name="Picture 4" descr="200+ Cute Cat Names for Every Kind of Kitty | Daily Paws">
            <a:extLst>
              <a:ext uri="{FF2B5EF4-FFF2-40B4-BE49-F238E27FC236}">
                <a16:creationId xmlns:a16="http://schemas.microsoft.com/office/drawing/2014/main" id="{FD9E1EE6-064A-2B48-B211-DF448FC87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529" y="4218710"/>
            <a:ext cx="1686212" cy="210786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91AA2807-4BC9-4647-B11C-434A09BE937B}"/>
              </a:ext>
            </a:extLst>
          </p:cNvPr>
          <p:cNvCxnSpPr>
            <a:cxnSpLocks/>
          </p:cNvCxnSpPr>
          <p:nvPr/>
        </p:nvCxnSpPr>
        <p:spPr>
          <a:xfrm>
            <a:off x="5299071" y="5272643"/>
            <a:ext cx="41295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FC97B13-C943-ED48-9147-6F4627B6C5EE}"/>
              </a:ext>
            </a:extLst>
          </p:cNvPr>
          <p:cNvSpPr/>
          <p:nvPr/>
        </p:nvSpPr>
        <p:spPr>
          <a:xfrm>
            <a:off x="5802833" y="4702157"/>
            <a:ext cx="2216750" cy="1089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Deep Neural Network</a:t>
            </a:r>
          </a:p>
          <a:p>
            <a:pPr algn="ctr"/>
            <a:r>
              <a:rPr lang="en-US" sz="1600" dirty="0"/>
              <a:t>(some crazy function)</a:t>
            </a:r>
          </a:p>
        </p:txBody>
      </p:sp>
      <p:cxnSp>
        <p:nvCxnSpPr>
          <p:cNvPr id="11" name="Straight Arrow Connector 10">
            <a:extLst>
              <a:ext uri="{FF2B5EF4-FFF2-40B4-BE49-F238E27FC236}">
                <a16:creationId xmlns:a16="http://schemas.microsoft.com/office/drawing/2014/main" id="{C697492B-DFDC-9440-933A-B53C5F546E16}"/>
              </a:ext>
            </a:extLst>
          </p:cNvPr>
          <p:cNvCxnSpPr>
            <a:cxnSpLocks/>
          </p:cNvCxnSpPr>
          <p:nvPr/>
        </p:nvCxnSpPr>
        <p:spPr>
          <a:xfrm>
            <a:off x="8081161" y="5272642"/>
            <a:ext cx="3740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Double Bracket 8">
            <a:extLst>
              <a:ext uri="{FF2B5EF4-FFF2-40B4-BE49-F238E27FC236}">
                <a16:creationId xmlns:a16="http://schemas.microsoft.com/office/drawing/2014/main" id="{5AB5F660-FAB5-6541-9462-B9EAF6EE1C21}"/>
              </a:ext>
            </a:extLst>
          </p:cNvPr>
          <p:cNvSpPr/>
          <p:nvPr/>
        </p:nvSpPr>
        <p:spPr>
          <a:xfrm>
            <a:off x="8627410" y="4702157"/>
            <a:ext cx="678873" cy="1115248"/>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descr="A close up of a sign&#10;&#10;Description automatically generated">
            <a:extLst>
              <a:ext uri="{FF2B5EF4-FFF2-40B4-BE49-F238E27FC236}">
                <a16:creationId xmlns:a16="http://schemas.microsoft.com/office/drawing/2014/main" id="{238FC8EF-EA6A-9C40-AACF-FD539B52026B}"/>
              </a:ext>
            </a:extLst>
          </p:cNvPr>
          <p:cNvPicPr>
            <a:picLocks noChangeAspect="1"/>
          </p:cNvPicPr>
          <p:nvPr/>
        </p:nvPicPr>
        <p:blipFill>
          <a:blip r:embed="rId3"/>
          <a:stretch>
            <a:fillRect/>
          </a:stretch>
        </p:blipFill>
        <p:spPr>
          <a:xfrm>
            <a:off x="3486151" y="4727880"/>
            <a:ext cx="1907924" cy="1089525"/>
          </a:xfrm>
          <a:prstGeom prst="rect">
            <a:avLst/>
          </a:prstGeom>
        </p:spPr>
      </p:pic>
      <p:cxnSp>
        <p:nvCxnSpPr>
          <p:cNvPr id="18" name="Straight Arrow Connector 17">
            <a:extLst>
              <a:ext uri="{FF2B5EF4-FFF2-40B4-BE49-F238E27FC236}">
                <a16:creationId xmlns:a16="http://schemas.microsoft.com/office/drawing/2014/main" id="{D5635514-0818-D042-93A3-1A4FA689EFCD}"/>
              </a:ext>
            </a:extLst>
          </p:cNvPr>
          <p:cNvCxnSpPr>
            <a:cxnSpLocks/>
          </p:cNvCxnSpPr>
          <p:nvPr/>
        </p:nvCxnSpPr>
        <p:spPr>
          <a:xfrm>
            <a:off x="3115518" y="5272642"/>
            <a:ext cx="41295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9776EF9-0744-0544-9BAD-F26103DFFF46}"/>
              </a:ext>
            </a:extLst>
          </p:cNvPr>
          <p:cNvSpPr txBox="1"/>
          <p:nvPr/>
        </p:nvSpPr>
        <p:spPr>
          <a:xfrm>
            <a:off x="3371506" y="3890730"/>
            <a:ext cx="1856557" cy="584775"/>
          </a:xfrm>
          <a:prstGeom prst="rect">
            <a:avLst/>
          </a:prstGeom>
          <a:noFill/>
        </p:spPr>
        <p:txBody>
          <a:bodyPr wrap="square" rtlCol="0">
            <a:spAutoFit/>
          </a:bodyPr>
          <a:lstStyle/>
          <a:p>
            <a:pPr algn="ctr"/>
            <a:r>
              <a:rPr lang="en-US" sz="1600" dirty="0"/>
              <a:t>Image are just arrays of numbers</a:t>
            </a:r>
          </a:p>
        </p:txBody>
      </p:sp>
      <p:sp>
        <p:nvSpPr>
          <p:cNvPr id="21" name="TextBox 20">
            <a:extLst>
              <a:ext uri="{FF2B5EF4-FFF2-40B4-BE49-F238E27FC236}">
                <a16:creationId xmlns:a16="http://schemas.microsoft.com/office/drawing/2014/main" id="{74301695-A1AB-EC45-8732-F78135794AA2}"/>
              </a:ext>
            </a:extLst>
          </p:cNvPr>
          <p:cNvSpPr txBox="1"/>
          <p:nvPr/>
        </p:nvSpPr>
        <p:spPr>
          <a:xfrm>
            <a:off x="5982929" y="3699301"/>
            <a:ext cx="1856557" cy="830997"/>
          </a:xfrm>
          <a:prstGeom prst="rect">
            <a:avLst/>
          </a:prstGeom>
          <a:noFill/>
        </p:spPr>
        <p:txBody>
          <a:bodyPr wrap="square" rtlCol="0">
            <a:spAutoFit/>
          </a:bodyPr>
          <a:lstStyle/>
          <a:p>
            <a:pPr algn="ctr"/>
            <a:r>
              <a:rPr lang="en-US" sz="1600" dirty="0"/>
              <a:t>Learn to map them to other numbers</a:t>
            </a:r>
          </a:p>
        </p:txBody>
      </p:sp>
      <p:sp>
        <p:nvSpPr>
          <p:cNvPr id="22" name="TextBox 21">
            <a:extLst>
              <a:ext uri="{FF2B5EF4-FFF2-40B4-BE49-F238E27FC236}">
                <a16:creationId xmlns:a16="http://schemas.microsoft.com/office/drawing/2014/main" id="{0EF00139-374E-3E4B-BD1A-ABADEDE93B8C}"/>
              </a:ext>
            </a:extLst>
          </p:cNvPr>
          <p:cNvSpPr txBox="1"/>
          <p:nvPr/>
        </p:nvSpPr>
        <p:spPr>
          <a:xfrm>
            <a:off x="8038563" y="3272311"/>
            <a:ext cx="1856557" cy="1323439"/>
          </a:xfrm>
          <a:prstGeom prst="rect">
            <a:avLst/>
          </a:prstGeom>
          <a:noFill/>
        </p:spPr>
        <p:txBody>
          <a:bodyPr wrap="square" rtlCol="0">
            <a:spAutoFit/>
          </a:bodyPr>
          <a:lstStyle/>
          <a:p>
            <a:pPr algn="ctr"/>
            <a:r>
              <a:rPr lang="en-US" sz="1600" dirty="0"/>
              <a:t>For example vertices of a box and a number representing object class</a:t>
            </a:r>
          </a:p>
        </p:txBody>
      </p:sp>
      <p:cxnSp>
        <p:nvCxnSpPr>
          <p:cNvPr id="23" name="Straight Arrow Connector 22">
            <a:extLst>
              <a:ext uri="{FF2B5EF4-FFF2-40B4-BE49-F238E27FC236}">
                <a16:creationId xmlns:a16="http://schemas.microsoft.com/office/drawing/2014/main" id="{F6E78F5D-0731-AE47-9128-5148A4B30EFA}"/>
              </a:ext>
            </a:extLst>
          </p:cNvPr>
          <p:cNvCxnSpPr>
            <a:cxnSpLocks/>
          </p:cNvCxnSpPr>
          <p:nvPr/>
        </p:nvCxnSpPr>
        <p:spPr>
          <a:xfrm>
            <a:off x="9444845" y="5272642"/>
            <a:ext cx="3879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4" descr="200+ Cute Cat Names for Every Kind of Kitty | Daily Paws">
            <a:extLst>
              <a:ext uri="{FF2B5EF4-FFF2-40B4-BE49-F238E27FC236}">
                <a16:creationId xmlns:a16="http://schemas.microsoft.com/office/drawing/2014/main" id="{C2DBDCB1-AB93-E54F-AF4B-9BB123F12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7323" y="4218709"/>
            <a:ext cx="1686212" cy="2107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30B412C-5A50-9746-8306-DC63B164AB9D}"/>
              </a:ext>
            </a:extLst>
          </p:cNvPr>
          <p:cNvSpPr/>
          <p:nvPr/>
        </p:nvSpPr>
        <p:spPr>
          <a:xfrm>
            <a:off x="10165282" y="4370119"/>
            <a:ext cx="1341911" cy="1828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2EE9A9F-288B-4C4C-A7E7-93B9FC3E03F1}"/>
              </a:ext>
            </a:extLst>
          </p:cNvPr>
          <p:cNvSpPr txBox="1"/>
          <p:nvPr/>
        </p:nvSpPr>
        <p:spPr>
          <a:xfrm>
            <a:off x="10119888" y="4321616"/>
            <a:ext cx="456276" cy="307777"/>
          </a:xfrm>
          <a:prstGeom prst="rect">
            <a:avLst/>
          </a:prstGeom>
          <a:noFill/>
        </p:spPr>
        <p:txBody>
          <a:bodyPr wrap="square" rtlCol="0">
            <a:spAutoFit/>
          </a:bodyPr>
          <a:lstStyle/>
          <a:p>
            <a:r>
              <a:rPr lang="en-US" sz="1400" dirty="0">
                <a:solidFill>
                  <a:srgbClr val="FF0000"/>
                </a:solidFill>
              </a:rPr>
              <a:t>cat</a:t>
            </a:r>
          </a:p>
        </p:txBody>
      </p:sp>
      <p:cxnSp>
        <p:nvCxnSpPr>
          <p:cNvPr id="27" name="Straight Arrow Connector 26">
            <a:extLst>
              <a:ext uri="{FF2B5EF4-FFF2-40B4-BE49-F238E27FC236}">
                <a16:creationId xmlns:a16="http://schemas.microsoft.com/office/drawing/2014/main" id="{E3A3389D-3AB5-EA47-B1F0-264C2C67E565}"/>
              </a:ext>
            </a:extLst>
          </p:cNvPr>
          <p:cNvCxnSpPr>
            <a:cxnSpLocks/>
          </p:cNvCxnSpPr>
          <p:nvPr/>
        </p:nvCxnSpPr>
        <p:spPr>
          <a:xfrm>
            <a:off x="11841682" y="5284519"/>
            <a:ext cx="425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1FBBF1D-EB12-8949-9E72-FB736C9B19BB}"/>
              </a:ext>
            </a:extLst>
          </p:cNvPr>
          <p:cNvSpPr txBox="1"/>
          <p:nvPr/>
        </p:nvSpPr>
        <p:spPr>
          <a:xfrm>
            <a:off x="12435357" y="4894077"/>
            <a:ext cx="1477704" cy="757130"/>
          </a:xfrm>
          <a:prstGeom prst="rect">
            <a:avLst/>
          </a:prstGeom>
          <a:noFill/>
        </p:spPr>
        <p:txBody>
          <a:bodyPr wrap="square" rtlCol="0">
            <a:spAutoFit/>
          </a:bodyPr>
          <a:lstStyle/>
          <a:p>
            <a:pPr algn="ctr"/>
            <a:r>
              <a:rPr lang="en-US" dirty="0"/>
              <a:t>Scoring Function</a:t>
            </a:r>
          </a:p>
        </p:txBody>
      </p:sp>
      <p:cxnSp>
        <p:nvCxnSpPr>
          <p:cNvPr id="36" name="Curved Connector 35">
            <a:extLst>
              <a:ext uri="{FF2B5EF4-FFF2-40B4-BE49-F238E27FC236}">
                <a16:creationId xmlns:a16="http://schemas.microsoft.com/office/drawing/2014/main" id="{986CDEDB-5265-3047-B62F-4ABAB436668E}"/>
              </a:ext>
            </a:extLst>
          </p:cNvPr>
          <p:cNvCxnSpPr>
            <a:stCxn id="29" idx="2"/>
            <a:endCxn id="8" idx="2"/>
          </p:cNvCxnSpPr>
          <p:nvPr/>
        </p:nvCxnSpPr>
        <p:spPr>
          <a:xfrm rot="5400000">
            <a:off x="9972478" y="2589938"/>
            <a:ext cx="140463" cy="6263001"/>
          </a:xfrm>
          <a:prstGeom prst="curvedConnector3">
            <a:avLst>
              <a:gd name="adj1" fmla="val 1446365"/>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5953A37-5994-7841-9B4B-50D878D15E2D}"/>
              </a:ext>
            </a:extLst>
          </p:cNvPr>
          <p:cNvSpPr txBox="1"/>
          <p:nvPr/>
        </p:nvSpPr>
        <p:spPr>
          <a:xfrm>
            <a:off x="6115658" y="6954988"/>
            <a:ext cx="1856557" cy="1077218"/>
          </a:xfrm>
          <a:prstGeom prst="rect">
            <a:avLst/>
          </a:prstGeom>
          <a:noFill/>
        </p:spPr>
        <p:txBody>
          <a:bodyPr wrap="square" rtlCol="0">
            <a:spAutoFit/>
          </a:bodyPr>
          <a:lstStyle/>
          <a:p>
            <a:pPr algn="ctr"/>
            <a:r>
              <a:rPr lang="en-US" sz="1600" dirty="0"/>
              <a:t>Update model weights (b/c differentiability + chain rule)</a:t>
            </a:r>
          </a:p>
        </p:txBody>
      </p:sp>
      <p:sp>
        <p:nvSpPr>
          <p:cNvPr id="41" name="TextBox 40">
            <a:extLst>
              <a:ext uri="{FF2B5EF4-FFF2-40B4-BE49-F238E27FC236}">
                <a16:creationId xmlns:a16="http://schemas.microsoft.com/office/drawing/2014/main" id="{6BE41F7E-F609-A74A-9559-FED24C0596B5}"/>
              </a:ext>
            </a:extLst>
          </p:cNvPr>
          <p:cNvSpPr txBox="1"/>
          <p:nvPr/>
        </p:nvSpPr>
        <p:spPr>
          <a:xfrm>
            <a:off x="9237003" y="7288695"/>
            <a:ext cx="1856557" cy="338554"/>
          </a:xfrm>
          <a:prstGeom prst="rect">
            <a:avLst/>
          </a:prstGeom>
          <a:noFill/>
        </p:spPr>
        <p:txBody>
          <a:bodyPr wrap="square" rtlCol="0">
            <a:spAutoFit/>
          </a:bodyPr>
          <a:lstStyle/>
          <a:p>
            <a:pPr algn="ctr"/>
            <a:r>
              <a:rPr lang="en-US" sz="1600" dirty="0"/>
              <a:t>Backpropagation</a:t>
            </a:r>
          </a:p>
        </p:txBody>
      </p:sp>
      <p:sp>
        <p:nvSpPr>
          <p:cNvPr id="5" name="TextBox 4">
            <a:extLst>
              <a:ext uri="{FF2B5EF4-FFF2-40B4-BE49-F238E27FC236}">
                <a16:creationId xmlns:a16="http://schemas.microsoft.com/office/drawing/2014/main" id="{CFAE5E61-FB1E-F748-9461-C0F550CD8285}"/>
              </a:ext>
            </a:extLst>
          </p:cNvPr>
          <p:cNvSpPr txBox="1"/>
          <p:nvPr/>
        </p:nvSpPr>
        <p:spPr>
          <a:xfrm>
            <a:off x="3408121" y="5906531"/>
            <a:ext cx="2045607" cy="584775"/>
          </a:xfrm>
          <a:prstGeom prst="rect">
            <a:avLst/>
          </a:prstGeom>
          <a:noFill/>
        </p:spPr>
        <p:txBody>
          <a:bodyPr wrap="square" rtlCol="0">
            <a:spAutoFit/>
          </a:bodyPr>
          <a:lstStyle/>
          <a:p>
            <a:pPr algn="ctr"/>
            <a:r>
              <a:rPr lang="en-US" sz="1600" dirty="0"/>
              <a:t>(200, 200, 3) = 120,000 parameters</a:t>
            </a:r>
          </a:p>
        </p:txBody>
      </p:sp>
    </p:spTree>
    <p:extLst>
      <p:ext uri="{BB962C8B-B14F-4D97-AF65-F5344CB8AC3E}">
        <p14:creationId xmlns:p14="http://schemas.microsoft.com/office/powerpoint/2010/main" val="9960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9" grpId="0"/>
      <p:bldP spid="21" grpId="0"/>
      <p:bldP spid="22" grpId="0"/>
      <p:bldP spid="15" grpId="0" animBg="1"/>
      <p:bldP spid="17" grpId="0"/>
      <p:bldP spid="29" grpId="0"/>
      <p:bldP spid="40" grpId="0"/>
      <p:bldP spid="41"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F62CD9-4B91-8F46-84DB-CE3A13C5651F}"/>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3" name="Title 2">
            <a:extLst>
              <a:ext uri="{FF2B5EF4-FFF2-40B4-BE49-F238E27FC236}">
                <a16:creationId xmlns:a16="http://schemas.microsoft.com/office/drawing/2014/main" id="{3897E94E-AE94-7041-97B2-4AFFB589A521}"/>
              </a:ext>
            </a:extLst>
          </p:cNvPr>
          <p:cNvSpPr>
            <a:spLocks noGrp="1"/>
          </p:cNvSpPr>
          <p:nvPr>
            <p:ph type="title"/>
          </p:nvPr>
        </p:nvSpPr>
        <p:spPr/>
        <p:txBody>
          <a:bodyPr/>
          <a:lstStyle/>
          <a:p>
            <a:r>
              <a:rPr lang="en-US" dirty="0"/>
              <a:t>Talk Outline</a:t>
            </a:r>
          </a:p>
        </p:txBody>
      </p:sp>
      <p:sp>
        <p:nvSpPr>
          <p:cNvPr id="4" name="Content Placeholder 3">
            <a:extLst>
              <a:ext uri="{FF2B5EF4-FFF2-40B4-BE49-F238E27FC236}">
                <a16:creationId xmlns:a16="http://schemas.microsoft.com/office/drawing/2014/main" id="{96BFFED0-E657-9541-90F7-1E3C69CFECAE}"/>
              </a:ext>
            </a:extLst>
          </p:cNvPr>
          <p:cNvSpPr>
            <a:spLocks noGrp="1"/>
          </p:cNvSpPr>
          <p:nvPr>
            <p:ph sz="quarter" idx="20"/>
          </p:nvPr>
        </p:nvSpPr>
        <p:spPr/>
        <p:txBody>
          <a:bodyPr/>
          <a:lstStyle/>
          <a:p>
            <a:r>
              <a:rPr lang="en-US" dirty="0"/>
              <a:t>What is AI?</a:t>
            </a:r>
          </a:p>
          <a:p>
            <a:endParaRPr lang="en-US" dirty="0"/>
          </a:p>
          <a:p>
            <a:r>
              <a:rPr lang="en-US" dirty="0"/>
              <a:t>What is Deep Learning?</a:t>
            </a:r>
          </a:p>
          <a:p>
            <a:endParaRPr lang="en-US" dirty="0"/>
          </a:p>
          <a:p>
            <a:r>
              <a:rPr lang="en-US" dirty="0"/>
              <a:t>What are some applications of AI?</a:t>
            </a:r>
          </a:p>
          <a:p>
            <a:endParaRPr lang="en-US" dirty="0"/>
          </a:p>
          <a:p>
            <a:r>
              <a:rPr lang="en-US" dirty="0"/>
              <a:t>What are current challenges in AI?</a:t>
            </a:r>
          </a:p>
          <a:p>
            <a:pPr marL="0" indent="0">
              <a:buNone/>
            </a:pPr>
            <a:endParaRPr lang="en-US" dirty="0"/>
          </a:p>
          <a:p>
            <a:r>
              <a:rPr lang="en-US" dirty="0"/>
              <a:t>Ask Me Anything / Q and A</a:t>
            </a:r>
          </a:p>
          <a:p>
            <a:pPr marL="0" indent="0">
              <a:buNone/>
            </a:pPr>
            <a:endParaRPr lang="en-US" dirty="0"/>
          </a:p>
          <a:p>
            <a:pPr marL="0" indent="0">
              <a:buNone/>
            </a:pPr>
            <a:r>
              <a:rPr lang="en-US" b="1" dirty="0"/>
              <a:t>Questions are welcome at all times! Please interrupt!</a:t>
            </a:r>
          </a:p>
          <a:p>
            <a:endParaRPr lang="en-US" dirty="0"/>
          </a:p>
        </p:txBody>
      </p:sp>
    </p:spTree>
    <p:extLst>
      <p:ext uri="{BB962C8B-B14F-4D97-AF65-F5344CB8AC3E}">
        <p14:creationId xmlns:p14="http://schemas.microsoft.com/office/powerpoint/2010/main" val="161399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37085-92D0-DB49-A8C9-1960378ECA7C}"/>
              </a:ext>
            </a:extLst>
          </p:cNvPr>
          <p:cNvSpPr>
            <a:spLocks noGrp="1"/>
          </p:cNvSpPr>
          <p:nvPr>
            <p:ph type="sldNum" sz="quarter" idx="12"/>
          </p:nvPr>
        </p:nvSpPr>
        <p:spPr/>
        <p:txBody>
          <a:bodyPr/>
          <a:lstStyle/>
          <a:p>
            <a:fld id="{FE7A4BB3-E848-5A44-82DF-322201952CD8}" type="slidenum">
              <a:rPr lang="en-US" smtClean="0"/>
              <a:pPr/>
              <a:t>20</a:t>
            </a:fld>
            <a:endParaRPr lang="en-US"/>
          </a:p>
        </p:txBody>
      </p:sp>
      <p:sp>
        <p:nvSpPr>
          <p:cNvPr id="3" name="Title 2">
            <a:extLst>
              <a:ext uri="{FF2B5EF4-FFF2-40B4-BE49-F238E27FC236}">
                <a16:creationId xmlns:a16="http://schemas.microsoft.com/office/drawing/2014/main" id="{F4541BD2-09E7-4544-8A83-7D2754D60D27}"/>
              </a:ext>
            </a:extLst>
          </p:cNvPr>
          <p:cNvSpPr>
            <a:spLocks noGrp="1"/>
          </p:cNvSpPr>
          <p:nvPr>
            <p:ph type="title"/>
          </p:nvPr>
        </p:nvSpPr>
        <p:spPr/>
        <p:txBody>
          <a:bodyPr/>
          <a:lstStyle/>
          <a:p>
            <a:r>
              <a:rPr lang="en-US"/>
              <a:t>What Makes Deep Learning “Deep”?</a:t>
            </a:r>
          </a:p>
        </p:txBody>
      </p:sp>
      <p:pic>
        <p:nvPicPr>
          <p:cNvPr id="5" name="inception-resnetv2.png">
            <a:extLst>
              <a:ext uri="{FF2B5EF4-FFF2-40B4-BE49-F238E27FC236}">
                <a16:creationId xmlns:a16="http://schemas.microsoft.com/office/drawing/2014/main" id="{CC07669B-A6CD-CB49-AAFD-772C26FD09CB}"/>
              </a:ext>
            </a:extLst>
          </p:cNvPr>
          <p:cNvPicPr>
            <a:picLocks noChangeAspect="1"/>
          </p:cNvPicPr>
          <p:nvPr/>
        </p:nvPicPr>
        <p:blipFill>
          <a:blip r:embed="rId2"/>
          <a:srcRect t="37215"/>
          <a:stretch>
            <a:fillRect/>
          </a:stretch>
        </p:blipFill>
        <p:spPr>
          <a:xfrm>
            <a:off x="1652374" y="2057399"/>
            <a:ext cx="12520826" cy="4942729"/>
          </a:xfrm>
          <a:prstGeom prst="rect">
            <a:avLst/>
          </a:prstGeom>
          <a:ln w="12700">
            <a:miter lim="400000"/>
          </a:ln>
        </p:spPr>
      </p:pic>
      <p:sp>
        <p:nvSpPr>
          <p:cNvPr id="6" name="Shape 131">
            <a:extLst>
              <a:ext uri="{FF2B5EF4-FFF2-40B4-BE49-F238E27FC236}">
                <a16:creationId xmlns:a16="http://schemas.microsoft.com/office/drawing/2014/main" id="{20670381-497A-6444-A164-F565E80D670D}"/>
              </a:ext>
            </a:extLst>
          </p:cNvPr>
          <p:cNvSpPr/>
          <p:nvPr/>
        </p:nvSpPr>
        <p:spPr>
          <a:xfrm>
            <a:off x="6528688" y="7053386"/>
            <a:ext cx="2587879" cy="4349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lang="en-US" dirty="0">
                <a:solidFill>
                  <a:schemeClr val="accent2"/>
                </a:solidFill>
              </a:rPr>
              <a:t>Inception V3 (2014)</a:t>
            </a:r>
          </a:p>
        </p:txBody>
      </p:sp>
      <p:sp>
        <p:nvSpPr>
          <p:cNvPr id="4" name="TextBox 3">
            <a:extLst>
              <a:ext uri="{FF2B5EF4-FFF2-40B4-BE49-F238E27FC236}">
                <a16:creationId xmlns:a16="http://schemas.microsoft.com/office/drawing/2014/main" id="{EC74075A-AF4A-AB4F-93DF-7D32DF1125AB}"/>
              </a:ext>
            </a:extLst>
          </p:cNvPr>
          <p:cNvSpPr txBox="1"/>
          <p:nvPr/>
        </p:nvSpPr>
        <p:spPr>
          <a:xfrm>
            <a:off x="7415784" y="8183880"/>
            <a:ext cx="184731" cy="4247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5336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37085-92D0-DB49-A8C9-1960378ECA7C}"/>
              </a:ext>
            </a:extLst>
          </p:cNvPr>
          <p:cNvSpPr>
            <a:spLocks noGrp="1"/>
          </p:cNvSpPr>
          <p:nvPr>
            <p:ph type="sldNum" sz="quarter" idx="12"/>
          </p:nvPr>
        </p:nvSpPr>
        <p:spPr/>
        <p:txBody>
          <a:bodyPr/>
          <a:lstStyle/>
          <a:p>
            <a:fld id="{FE7A4BB3-E848-5A44-82DF-322201952CD8}" type="slidenum">
              <a:rPr lang="en-US" smtClean="0"/>
              <a:pPr/>
              <a:t>21</a:t>
            </a:fld>
            <a:endParaRPr lang="en-US"/>
          </a:p>
        </p:txBody>
      </p:sp>
      <p:sp>
        <p:nvSpPr>
          <p:cNvPr id="3" name="Title 2">
            <a:extLst>
              <a:ext uri="{FF2B5EF4-FFF2-40B4-BE49-F238E27FC236}">
                <a16:creationId xmlns:a16="http://schemas.microsoft.com/office/drawing/2014/main" id="{F4541BD2-09E7-4544-8A83-7D2754D60D27}"/>
              </a:ext>
            </a:extLst>
          </p:cNvPr>
          <p:cNvSpPr>
            <a:spLocks noGrp="1"/>
          </p:cNvSpPr>
          <p:nvPr>
            <p:ph type="title"/>
          </p:nvPr>
        </p:nvSpPr>
        <p:spPr/>
        <p:txBody>
          <a:bodyPr/>
          <a:lstStyle/>
          <a:p>
            <a:r>
              <a:rPr lang="en-US" dirty="0"/>
              <a:t>How deep is “Deep”?</a:t>
            </a:r>
          </a:p>
        </p:txBody>
      </p:sp>
      <p:graphicFrame>
        <p:nvGraphicFramePr>
          <p:cNvPr id="4" name="Chart 3">
            <a:extLst>
              <a:ext uri="{FF2B5EF4-FFF2-40B4-BE49-F238E27FC236}">
                <a16:creationId xmlns:a16="http://schemas.microsoft.com/office/drawing/2014/main" id="{83E31BB2-497D-2249-AD64-8E9B5062FAF0}"/>
              </a:ext>
            </a:extLst>
          </p:cNvPr>
          <p:cNvGraphicFramePr/>
          <p:nvPr>
            <p:extLst>
              <p:ext uri="{D42A27DB-BD31-4B8C-83A1-F6EECF244321}">
                <p14:modId xmlns:p14="http://schemas.microsoft.com/office/powerpoint/2010/main" val="1725943096"/>
              </p:ext>
            </p:extLst>
          </p:nvPr>
        </p:nvGraphicFramePr>
        <p:xfrm>
          <a:off x="3058668" y="1984387"/>
          <a:ext cx="8677656" cy="5281168"/>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D489743F-A45C-E54A-AA32-97F0DDDDA676}"/>
              </a:ext>
            </a:extLst>
          </p:cNvPr>
          <p:cNvGrpSpPr/>
          <p:nvPr/>
        </p:nvGrpSpPr>
        <p:grpSpPr>
          <a:xfrm>
            <a:off x="4754880" y="5163681"/>
            <a:ext cx="1005840" cy="679474"/>
            <a:chOff x="4014216" y="5163681"/>
            <a:chExt cx="1005840" cy="679474"/>
          </a:xfrm>
        </p:grpSpPr>
        <p:cxnSp>
          <p:nvCxnSpPr>
            <p:cNvPr id="8" name="Straight Arrow Connector 7">
              <a:extLst>
                <a:ext uri="{FF2B5EF4-FFF2-40B4-BE49-F238E27FC236}">
                  <a16:creationId xmlns:a16="http://schemas.microsoft.com/office/drawing/2014/main" id="{D496958C-FC64-944B-B09E-D52CA94AB282}"/>
                </a:ext>
              </a:extLst>
            </p:cNvPr>
            <p:cNvCxnSpPr>
              <a:cxnSpLocks/>
            </p:cNvCxnSpPr>
            <p:nvPr/>
          </p:nvCxnSpPr>
          <p:spPr>
            <a:xfrm>
              <a:off x="4517136" y="5440680"/>
              <a:ext cx="128016" cy="4024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620C8A9-A710-CA4C-8923-C4C194C04E82}"/>
                </a:ext>
              </a:extLst>
            </p:cNvPr>
            <p:cNvSpPr txBox="1"/>
            <p:nvPr/>
          </p:nvSpPr>
          <p:spPr>
            <a:xfrm>
              <a:off x="4014216" y="5163681"/>
              <a:ext cx="1005840" cy="276999"/>
            </a:xfrm>
            <a:prstGeom prst="rect">
              <a:avLst/>
            </a:prstGeom>
            <a:noFill/>
          </p:spPr>
          <p:txBody>
            <a:bodyPr wrap="square" rtlCol="0">
              <a:spAutoFit/>
            </a:bodyPr>
            <a:lstStyle/>
            <a:p>
              <a:pPr algn="ctr"/>
              <a:r>
                <a:rPr lang="en-US" sz="1200" dirty="0"/>
                <a:t>Inception v3</a:t>
              </a:r>
            </a:p>
          </p:txBody>
        </p:sp>
      </p:grpSp>
      <p:grpSp>
        <p:nvGrpSpPr>
          <p:cNvPr id="11" name="Group 10">
            <a:extLst>
              <a:ext uri="{FF2B5EF4-FFF2-40B4-BE49-F238E27FC236}">
                <a16:creationId xmlns:a16="http://schemas.microsoft.com/office/drawing/2014/main" id="{CC3FD9C1-FE48-594C-B2E2-781AED27E92E}"/>
              </a:ext>
            </a:extLst>
          </p:cNvPr>
          <p:cNvGrpSpPr/>
          <p:nvPr/>
        </p:nvGrpSpPr>
        <p:grpSpPr>
          <a:xfrm>
            <a:off x="5879592" y="4932402"/>
            <a:ext cx="1005840" cy="709515"/>
            <a:chOff x="4014216" y="5163681"/>
            <a:chExt cx="1005840" cy="709515"/>
          </a:xfrm>
        </p:grpSpPr>
        <p:cxnSp>
          <p:nvCxnSpPr>
            <p:cNvPr id="12" name="Straight Arrow Connector 11">
              <a:extLst>
                <a:ext uri="{FF2B5EF4-FFF2-40B4-BE49-F238E27FC236}">
                  <a16:creationId xmlns:a16="http://schemas.microsoft.com/office/drawing/2014/main" id="{A0ED94A2-97AC-504C-B9C5-61BFC07E92C9}"/>
                </a:ext>
              </a:extLst>
            </p:cNvPr>
            <p:cNvCxnSpPr>
              <a:cxnSpLocks/>
            </p:cNvCxnSpPr>
            <p:nvPr/>
          </p:nvCxnSpPr>
          <p:spPr>
            <a:xfrm flipH="1">
              <a:off x="4323969" y="5440680"/>
              <a:ext cx="193167" cy="432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01BC53F-870C-9A46-A384-7FE547AEADC5}"/>
                </a:ext>
              </a:extLst>
            </p:cNvPr>
            <p:cNvSpPr txBox="1"/>
            <p:nvPr/>
          </p:nvSpPr>
          <p:spPr>
            <a:xfrm>
              <a:off x="4014216" y="5163681"/>
              <a:ext cx="1005840" cy="276999"/>
            </a:xfrm>
            <a:prstGeom prst="rect">
              <a:avLst/>
            </a:prstGeom>
            <a:noFill/>
          </p:spPr>
          <p:txBody>
            <a:bodyPr wrap="square" rtlCol="0">
              <a:spAutoFit/>
            </a:bodyPr>
            <a:lstStyle/>
            <a:p>
              <a:pPr algn="ctr"/>
              <a:r>
                <a:rPr lang="en-US" sz="1200" dirty="0"/>
                <a:t>Resnet-152</a:t>
              </a:r>
            </a:p>
          </p:txBody>
        </p:sp>
      </p:grpSp>
      <p:grpSp>
        <p:nvGrpSpPr>
          <p:cNvPr id="15" name="Group 14">
            <a:extLst>
              <a:ext uri="{FF2B5EF4-FFF2-40B4-BE49-F238E27FC236}">
                <a16:creationId xmlns:a16="http://schemas.microsoft.com/office/drawing/2014/main" id="{3C0B908D-BCC4-9249-B8A9-423E1322914B}"/>
              </a:ext>
            </a:extLst>
          </p:cNvPr>
          <p:cNvGrpSpPr/>
          <p:nvPr/>
        </p:nvGrpSpPr>
        <p:grpSpPr>
          <a:xfrm>
            <a:off x="7397496" y="4842301"/>
            <a:ext cx="1005840" cy="679474"/>
            <a:chOff x="4014216" y="5163681"/>
            <a:chExt cx="1005840" cy="679474"/>
          </a:xfrm>
        </p:grpSpPr>
        <p:cxnSp>
          <p:nvCxnSpPr>
            <p:cNvPr id="16" name="Straight Arrow Connector 15">
              <a:extLst>
                <a:ext uri="{FF2B5EF4-FFF2-40B4-BE49-F238E27FC236}">
                  <a16:creationId xmlns:a16="http://schemas.microsoft.com/office/drawing/2014/main" id="{91571DC4-E47C-9A40-A22E-23449858DE73}"/>
                </a:ext>
              </a:extLst>
            </p:cNvPr>
            <p:cNvCxnSpPr>
              <a:cxnSpLocks/>
            </p:cNvCxnSpPr>
            <p:nvPr/>
          </p:nvCxnSpPr>
          <p:spPr>
            <a:xfrm>
              <a:off x="4517136" y="5440680"/>
              <a:ext cx="443484" cy="4024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A8CB1B3-245E-8D45-94DA-A5B064EC5F8E}"/>
                </a:ext>
              </a:extLst>
            </p:cNvPr>
            <p:cNvSpPr txBox="1"/>
            <p:nvPr/>
          </p:nvSpPr>
          <p:spPr>
            <a:xfrm>
              <a:off x="4014216" y="5163681"/>
              <a:ext cx="1005840" cy="276999"/>
            </a:xfrm>
            <a:prstGeom prst="rect">
              <a:avLst/>
            </a:prstGeom>
            <a:noFill/>
          </p:spPr>
          <p:txBody>
            <a:bodyPr wrap="square" rtlCol="0">
              <a:spAutoFit/>
            </a:bodyPr>
            <a:lstStyle/>
            <a:p>
              <a:pPr algn="ctr"/>
              <a:r>
                <a:rPr lang="en-US" sz="1200" dirty="0"/>
                <a:t>GPT-1</a:t>
              </a:r>
            </a:p>
          </p:txBody>
        </p:sp>
      </p:grpSp>
      <p:grpSp>
        <p:nvGrpSpPr>
          <p:cNvPr id="18" name="Group 17">
            <a:extLst>
              <a:ext uri="{FF2B5EF4-FFF2-40B4-BE49-F238E27FC236}">
                <a16:creationId xmlns:a16="http://schemas.microsoft.com/office/drawing/2014/main" id="{DD805600-83FF-0147-A822-C98FA239D14C}"/>
              </a:ext>
            </a:extLst>
          </p:cNvPr>
          <p:cNvGrpSpPr/>
          <p:nvPr/>
        </p:nvGrpSpPr>
        <p:grpSpPr>
          <a:xfrm>
            <a:off x="9290304" y="4980800"/>
            <a:ext cx="1252728" cy="276999"/>
            <a:chOff x="4050792" y="5302180"/>
            <a:chExt cx="1252728" cy="276999"/>
          </a:xfrm>
        </p:grpSpPr>
        <p:cxnSp>
          <p:nvCxnSpPr>
            <p:cNvPr id="19" name="Straight Arrow Connector 18">
              <a:extLst>
                <a:ext uri="{FF2B5EF4-FFF2-40B4-BE49-F238E27FC236}">
                  <a16:creationId xmlns:a16="http://schemas.microsoft.com/office/drawing/2014/main" id="{626A0A9E-127C-FD48-AF8A-66817C3E9787}"/>
                </a:ext>
              </a:extLst>
            </p:cNvPr>
            <p:cNvCxnSpPr>
              <a:cxnSpLocks/>
            </p:cNvCxnSpPr>
            <p:nvPr/>
          </p:nvCxnSpPr>
          <p:spPr>
            <a:xfrm flipH="1" flipV="1">
              <a:off x="4050792" y="5331669"/>
              <a:ext cx="466344" cy="1090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D4698CC-D8E7-BD4D-9173-69BC600983EE}"/>
                </a:ext>
              </a:extLst>
            </p:cNvPr>
            <p:cNvSpPr txBox="1"/>
            <p:nvPr/>
          </p:nvSpPr>
          <p:spPr>
            <a:xfrm>
              <a:off x="4297680" y="5302180"/>
              <a:ext cx="1005840" cy="276999"/>
            </a:xfrm>
            <a:prstGeom prst="rect">
              <a:avLst/>
            </a:prstGeom>
            <a:noFill/>
          </p:spPr>
          <p:txBody>
            <a:bodyPr wrap="square" rtlCol="0">
              <a:spAutoFit/>
            </a:bodyPr>
            <a:lstStyle/>
            <a:p>
              <a:pPr algn="ctr"/>
              <a:r>
                <a:rPr lang="en-US" sz="1200" dirty="0"/>
                <a:t>GPT-2</a:t>
              </a:r>
            </a:p>
          </p:txBody>
        </p:sp>
      </p:grpSp>
      <p:grpSp>
        <p:nvGrpSpPr>
          <p:cNvPr id="23" name="Group 22">
            <a:extLst>
              <a:ext uri="{FF2B5EF4-FFF2-40B4-BE49-F238E27FC236}">
                <a16:creationId xmlns:a16="http://schemas.microsoft.com/office/drawing/2014/main" id="{8394DDE4-92C6-7C42-B69E-6AD41367EFFB}"/>
              </a:ext>
            </a:extLst>
          </p:cNvPr>
          <p:cNvGrpSpPr/>
          <p:nvPr/>
        </p:nvGrpSpPr>
        <p:grpSpPr>
          <a:xfrm>
            <a:off x="8129016" y="3563481"/>
            <a:ext cx="1700784" cy="377583"/>
            <a:chOff x="3392424" y="5432759"/>
            <a:chExt cx="1700784" cy="377583"/>
          </a:xfrm>
        </p:grpSpPr>
        <p:cxnSp>
          <p:nvCxnSpPr>
            <p:cNvPr id="24" name="Straight Arrow Connector 23">
              <a:extLst>
                <a:ext uri="{FF2B5EF4-FFF2-40B4-BE49-F238E27FC236}">
                  <a16:creationId xmlns:a16="http://schemas.microsoft.com/office/drawing/2014/main" id="{15722E0F-931F-8B46-946A-A76E3DB6FB6B}"/>
                </a:ext>
              </a:extLst>
            </p:cNvPr>
            <p:cNvCxnSpPr>
              <a:cxnSpLocks/>
            </p:cNvCxnSpPr>
            <p:nvPr/>
          </p:nvCxnSpPr>
          <p:spPr>
            <a:xfrm>
              <a:off x="4014216" y="5709758"/>
              <a:ext cx="1078992" cy="100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D2F8C2E-A648-2C45-A565-258A3811F7BD}"/>
                </a:ext>
              </a:extLst>
            </p:cNvPr>
            <p:cNvSpPr txBox="1"/>
            <p:nvPr/>
          </p:nvSpPr>
          <p:spPr>
            <a:xfrm>
              <a:off x="3392424" y="5432759"/>
              <a:ext cx="1005840" cy="276999"/>
            </a:xfrm>
            <a:prstGeom prst="rect">
              <a:avLst/>
            </a:prstGeom>
            <a:noFill/>
          </p:spPr>
          <p:txBody>
            <a:bodyPr wrap="square" rtlCol="0">
              <a:spAutoFit/>
            </a:bodyPr>
            <a:lstStyle/>
            <a:p>
              <a:pPr algn="ctr"/>
              <a:r>
                <a:rPr lang="en-US" sz="1200" dirty="0"/>
                <a:t>GPT-3</a:t>
              </a:r>
            </a:p>
          </p:txBody>
        </p:sp>
      </p:grpSp>
      <p:grpSp>
        <p:nvGrpSpPr>
          <p:cNvPr id="27" name="Group 26">
            <a:extLst>
              <a:ext uri="{FF2B5EF4-FFF2-40B4-BE49-F238E27FC236}">
                <a16:creationId xmlns:a16="http://schemas.microsoft.com/office/drawing/2014/main" id="{B0463CC2-154B-9042-A3A7-096ED95D866C}"/>
              </a:ext>
            </a:extLst>
          </p:cNvPr>
          <p:cNvGrpSpPr/>
          <p:nvPr/>
        </p:nvGrpSpPr>
        <p:grpSpPr>
          <a:xfrm>
            <a:off x="10744200" y="2587147"/>
            <a:ext cx="1597152" cy="284069"/>
            <a:chOff x="4383024" y="5283244"/>
            <a:chExt cx="1597152" cy="284069"/>
          </a:xfrm>
        </p:grpSpPr>
        <p:cxnSp>
          <p:nvCxnSpPr>
            <p:cNvPr id="28" name="Straight Arrow Connector 27">
              <a:extLst>
                <a:ext uri="{FF2B5EF4-FFF2-40B4-BE49-F238E27FC236}">
                  <a16:creationId xmlns:a16="http://schemas.microsoft.com/office/drawing/2014/main" id="{75C82528-4819-6B49-A7FD-C9EE96C067D8}"/>
                </a:ext>
              </a:extLst>
            </p:cNvPr>
            <p:cNvCxnSpPr>
              <a:cxnSpLocks/>
            </p:cNvCxnSpPr>
            <p:nvPr/>
          </p:nvCxnSpPr>
          <p:spPr>
            <a:xfrm flipH="1">
              <a:off x="4383024" y="5421743"/>
              <a:ext cx="749808" cy="1455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BCA3650A-FEB6-B649-90AB-888AD343A76E}"/>
                </a:ext>
              </a:extLst>
            </p:cNvPr>
            <p:cNvSpPr txBox="1"/>
            <p:nvPr/>
          </p:nvSpPr>
          <p:spPr>
            <a:xfrm>
              <a:off x="4974336" y="5283244"/>
              <a:ext cx="1005840" cy="276999"/>
            </a:xfrm>
            <a:prstGeom prst="rect">
              <a:avLst/>
            </a:prstGeom>
            <a:noFill/>
          </p:spPr>
          <p:txBody>
            <a:bodyPr wrap="square" rtlCol="0">
              <a:spAutoFit/>
            </a:bodyPr>
            <a:lstStyle/>
            <a:p>
              <a:pPr algn="ctr"/>
              <a:r>
                <a:rPr lang="en-US" sz="1200" dirty="0"/>
                <a:t>Wu Dao</a:t>
              </a:r>
            </a:p>
          </p:txBody>
        </p:sp>
      </p:grpSp>
      <p:grpSp>
        <p:nvGrpSpPr>
          <p:cNvPr id="26" name="Group 25">
            <a:extLst>
              <a:ext uri="{FF2B5EF4-FFF2-40B4-BE49-F238E27FC236}">
                <a16:creationId xmlns:a16="http://schemas.microsoft.com/office/drawing/2014/main" id="{DDF584D2-15A3-E144-9BEC-0D93FE79BE17}"/>
              </a:ext>
            </a:extLst>
          </p:cNvPr>
          <p:cNvGrpSpPr/>
          <p:nvPr/>
        </p:nvGrpSpPr>
        <p:grpSpPr>
          <a:xfrm>
            <a:off x="10933176" y="3941064"/>
            <a:ext cx="3240024" cy="276999"/>
            <a:chOff x="2386584" y="5432759"/>
            <a:chExt cx="3240024" cy="276999"/>
          </a:xfrm>
        </p:grpSpPr>
        <p:cxnSp>
          <p:nvCxnSpPr>
            <p:cNvPr id="30" name="Straight Arrow Connector 29">
              <a:extLst>
                <a:ext uri="{FF2B5EF4-FFF2-40B4-BE49-F238E27FC236}">
                  <a16:creationId xmlns:a16="http://schemas.microsoft.com/office/drawing/2014/main" id="{E0696E74-7C0B-C945-BF02-C0DE30733EAE}"/>
                </a:ext>
              </a:extLst>
            </p:cNvPr>
            <p:cNvCxnSpPr>
              <a:cxnSpLocks/>
            </p:cNvCxnSpPr>
            <p:nvPr/>
          </p:nvCxnSpPr>
          <p:spPr>
            <a:xfrm flipH="1">
              <a:off x="2386584" y="5571259"/>
              <a:ext cx="121707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945D40FE-5865-8C4A-8AE1-D4031CB01A27}"/>
                </a:ext>
              </a:extLst>
            </p:cNvPr>
            <p:cNvSpPr txBox="1"/>
            <p:nvPr/>
          </p:nvSpPr>
          <p:spPr>
            <a:xfrm>
              <a:off x="3392424" y="5432759"/>
              <a:ext cx="2234184" cy="276999"/>
            </a:xfrm>
            <a:prstGeom prst="rect">
              <a:avLst/>
            </a:prstGeom>
            <a:noFill/>
          </p:spPr>
          <p:txBody>
            <a:bodyPr wrap="square" rtlCol="0">
              <a:spAutoFit/>
            </a:bodyPr>
            <a:lstStyle/>
            <a:p>
              <a:pPr algn="ctr"/>
              <a:r>
                <a:rPr lang="en-US" sz="1200" dirty="0"/>
                <a:t>Neurons in human brain</a:t>
              </a:r>
            </a:p>
          </p:txBody>
        </p:sp>
      </p:grpSp>
    </p:spTree>
    <p:extLst>
      <p:ext uri="{BB962C8B-B14F-4D97-AF65-F5344CB8AC3E}">
        <p14:creationId xmlns:p14="http://schemas.microsoft.com/office/powerpoint/2010/main" val="309022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01D896-8B85-A04B-AB32-801D8815679D}"/>
              </a:ext>
            </a:extLst>
          </p:cNvPr>
          <p:cNvSpPr>
            <a:spLocks noGrp="1"/>
          </p:cNvSpPr>
          <p:nvPr>
            <p:ph type="sldNum" sz="quarter" idx="12"/>
          </p:nvPr>
        </p:nvSpPr>
        <p:spPr/>
        <p:txBody>
          <a:bodyPr/>
          <a:lstStyle/>
          <a:p>
            <a:fld id="{FE7A4BB3-E848-5A44-82DF-322201952CD8}" type="slidenum">
              <a:rPr lang="en-US" smtClean="0"/>
              <a:pPr/>
              <a:t>22</a:t>
            </a:fld>
            <a:endParaRPr lang="en-US"/>
          </a:p>
        </p:txBody>
      </p:sp>
      <p:sp>
        <p:nvSpPr>
          <p:cNvPr id="3" name="Title 2">
            <a:extLst>
              <a:ext uri="{FF2B5EF4-FFF2-40B4-BE49-F238E27FC236}">
                <a16:creationId xmlns:a16="http://schemas.microsoft.com/office/drawing/2014/main" id="{CC892627-B585-4C49-9687-8EA33E31E7D9}"/>
              </a:ext>
            </a:extLst>
          </p:cNvPr>
          <p:cNvSpPr>
            <a:spLocks noGrp="1"/>
          </p:cNvSpPr>
          <p:nvPr>
            <p:ph type="title"/>
          </p:nvPr>
        </p:nvSpPr>
        <p:spPr/>
        <p:txBody>
          <a:bodyPr/>
          <a:lstStyle/>
          <a:p>
            <a:r>
              <a:rPr lang="en-US"/>
              <a:t>Why Deep Learning?</a:t>
            </a:r>
          </a:p>
        </p:txBody>
      </p:sp>
      <p:sp>
        <p:nvSpPr>
          <p:cNvPr id="4" name="Content Placeholder 3">
            <a:extLst>
              <a:ext uri="{FF2B5EF4-FFF2-40B4-BE49-F238E27FC236}">
                <a16:creationId xmlns:a16="http://schemas.microsoft.com/office/drawing/2014/main" id="{BDAA24F0-CF5B-7B4C-9D91-737DBC0CA2DA}"/>
              </a:ext>
            </a:extLst>
          </p:cNvPr>
          <p:cNvSpPr>
            <a:spLocks noGrp="1"/>
          </p:cNvSpPr>
          <p:nvPr>
            <p:ph sz="quarter" idx="20"/>
          </p:nvPr>
        </p:nvSpPr>
        <p:spPr/>
        <p:txBody>
          <a:bodyPr/>
          <a:lstStyle/>
          <a:p>
            <a:r>
              <a:rPr lang="en-US"/>
              <a:t>Deep learning can help to break the “soft barriers”</a:t>
            </a:r>
          </a:p>
          <a:p>
            <a:endParaRPr lang="en-US"/>
          </a:p>
        </p:txBody>
      </p:sp>
      <p:pic>
        <p:nvPicPr>
          <p:cNvPr id="6" name="Picture 5">
            <a:extLst>
              <a:ext uri="{FF2B5EF4-FFF2-40B4-BE49-F238E27FC236}">
                <a16:creationId xmlns:a16="http://schemas.microsoft.com/office/drawing/2014/main" id="{0940982B-7B9D-5C41-A112-F67151998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451" y="2798883"/>
            <a:ext cx="7787898" cy="5159784"/>
          </a:xfrm>
          <a:prstGeom prst="rect">
            <a:avLst/>
          </a:prstGeom>
        </p:spPr>
      </p:pic>
    </p:spTree>
    <p:extLst>
      <p:ext uri="{BB962C8B-B14F-4D97-AF65-F5344CB8AC3E}">
        <p14:creationId xmlns:p14="http://schemas.microsoft.com/office/powerpoint/2010/main" val="253716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DD0C24-31EA-6F4D-9AE7-770F234156CF}"/>
              </a:ext>
            </a:extLst>
          </p:cNvPr>
          <p:cNvSpPr>
            <a:spLocks noGrp="1"/>
          </p:cNvSpPr>
          <p:nvPr>
            <p:ph type="sldNum" sz="quarter" idx="12"/>
          </p:nvPr>
        </p:nvSpPr>
        <p:spPr/>
        <p:txBody>
          <a:bodyPr/>
          <a:lstStyle/>
          <a:p>
            <a:fld id="{FE7A4BB3-E848-5A44-82DF-322201952CD8}" type="slidenum">
              <a:rPr lang="en-US" smtClean="0"/>
              <a:pPr/>
              <a:t>23</a:t>
            </a:fld>
            <a:endParaRPr lang="en-US"/>
          </a:p>
        </p:txBody>
      </p:sp>
      <p:pic>
        <p:nvPicPr>
          <p:cNvPr id="5" name="Picture 4">
            <a:extLst>
              <a:ext uri="{FF2B5EF4-FFF2-40B4-BE49-F238E27FC236}">
                <a16:creationId xmlns:a16="http://schemas.microsoft.com/office/drawing/2014/main" id="{A6A21D2E-DB72-9943-A945-B0981894B611}"/>
              </a:ext>
            </a:extLst>
          </p:cNvPr>
          <p:cNvPicPr>
            <a:picLocks noChangeAspect="1"/>
          </p:cNvPicPr>
          <p:nvPr/>
        </p:nvPicPr>
        <p:blipFill>
          <a:blip r:embed="rId2"/>
          <a:stretch>
            <a:fillRect/>
          </a:stretch>
        </p:blipFill>
        <p:spPr>
          <a:xfrm>
            <a:off x="3200400" y="264691"/>
            <a:ext cx="4657241" cy="7814396"/>
          </a:xfrm>
          <a:prstGeom prst="rect">
            <a:avLst/>
          </a:prstGeom>
        </p:spPr>
      </p:pic>
      <p:sp>
        <p:nvSpPr>
          <p:cNvPr id="6" name="TextBox 5">
            <a:extLst>
              <a:ext uri="{FF2B5EF4-FFF2-40B4-BE49-F238E27FC236}">
                <a16:creationId xmlns:a16="http://schemas.microsoft.com/office/drawing/2014/main" id="{3B9B54DB-EB18-B64E-AFFA-A9F7062AD60C}"/>
              </a:ext>
            </a:extLst>
          </p:cNvPr>
          <p:cNvSpPr txBox="1"/>
          <p:nvPr/>
        </p:nvSpPr>
        <p:spPr>
          <a:xfrm>
            <a:off x="8059118" y="3077021"/>
            <a:ext cx="4471416" cy="1200329"/>
          </a:xfrm>
          <a:prstGeom prst="rect">
            <a:avLst/>
          </a:prstGeom>
          <a:noFill/>
        </p:spPr>
        <p:txBody>
          <a:bodyPr wrap="square" rtlCol="0">
            <a:spAutoFit/>
          </a:bodyPr>
          <a:lstStyle/>
          <a:p>
            <a:r>
              <a:rPr lang="en-US" sz="2400"/>
              <a:t>&lt;- What was possible in 2014 isn’t the same as what’s possible today</a:t>
            </a:r>
          </a:p>
        </p:txBody>
      </p:sp>
    </p:spTree>
    <p:extLst>
      <p:ext uri="{BB962C8B-B14F-4D97-AF65-F5344CB8AC3E}">
        <p14:creationId xmlns:p14="http://schemas.microsoft.com/office/powerpoint/2010/main" val="295719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DBBEE8-A306-354B-A91F-B2873DFF845B}"/>
              </a:ext>
            </a:extLst>
          </p:cNvPr>
          <p:cNvSpPr>
            <a:spLocks noGrp="1"/>
          </p:cNvSpPr>
          <p:nvPr>
            <p:ph type="sldNum" sz="quarter" idx="12"/>
          </p:nvPr>
        </p:nvSpPr>
        <p:spPr/>
        <p:txBody>
          <a:bodyPr/>
          <a:lstStyle/>
          <a:p>
            <a:fld id="{FE7A4BB3-E848-5A44-82DF-322201952CD8}" type="slidenum">
              <a:rPr lang="en-US" smtClean="0"/>
              <a:pPr/>
              <a:t>24</a:t>
            </a:fld>
            <a:endParaRPr lang="en-US"/>
          </a:p>
        </p:txBody>
      </p:sp>
      <p:sp>
        <p:nvSpPr>
          <p:cNvPr id="3" name="Title 2">
            <a:extLst>
              <a:ext uri="{FF2B5EF4-FFF2-40B4-BE49-F238E27FC236}">
                <a16:creationId xmlns:a16="http://schemas.microsoft.com/office/drawing/2014/main" id="{28CFDF44-6244-0E48-80F1-7D896E75B526}"/>
              </a:ext>
            </a:extLst>
          </p:cNvPr>
          <p:cNvSpPr>
            <a:spLocks noGrp="1"/>
          </p:cNvSpPr>
          <p:nvPr>
            <p:ph type="title"/>
          </p:nvPr>
        </p:nvSpPr>
        <p:spPr/>
        <p:txBody>
          <a:bodyPr/>
          <a:lstStyle/>
          <a:p>
            <a:r>
              <a:rPr lang="en-US"/>
              <a:t>Why Now?</a:t>
            </a:r>
          </a:p>
        </p:txBody>
      </p:sp>
      <p:sp>
        <p:nvSpPr>
          <p:cNvPr id="4" name="Content Placeholder 3">
            <a:extLst>
              <a:ext uri="{FF2B5EF4-FFF2-40B4-BE49-F238E27FC236}">
                <a16:creationId xmlns:a16="http://schemas.microsoft.com/office/drawing/2014/main" id="{0782A588-DF6C-0D41-8051-59D11B10D2E8}"/>
              </a:ext>
            </a:extLst>
          </p:cNvPr>
          <p:cNvSpPr>
            <a:spLocks noGrp="1"/>
          </p:cNvSpPr>
          <p:nvPr>
            <p:ph sz="quarter" idx="20"/>
          </p:nvPr>
        </p:nvSpPr>
        <p:spPr/>
        <p:txBody>
          <a:bodyPr/>
          <a:lstStyle/>
          <a:p>
            <a:r>
              <a:rPr lang="en-US"/>
              <a:t>More data</a:t>
            </a:r>
          </a:p>
          <a:p>
            <a:endParaRPr lang="en-US" sz="3200"/>
          </a:p>
          <a:p>
            <a:r>
              <a:rPr lang="en-US"/>
              <a:t>More available computing (GPUs)</a:t>
            </a:r>
          </a:p>
          <a:p>
            <a:endParaRPr lang="en-US"/>
          </a:p>
          <a:p>
            <a:r>
              <a:rPr lang="en-US"/>
              <a:t>Better techniques</a:t>
            </a:r>
          </a:p>
          <a:p>
            <a:pPr lvl="1"/>
            <a:r>
              <a:rPr lang="en-US"/>
              <a:t>Optimizers </a:t>
            </a:r>
          </a:p>
          <a:p>
            <a:pPr lvl="1"/>
            <a:r>
              <a:rPr lang="en-US"/>
              <a:t>Schedulers</a:t>
            </a:r>
          </a:p>
          <a:p>
            <a:endParaRPr lang="en-US"/>
          </a:p>
          <a:p>
            <a:r>
              <a:rPr lang="en-US"/>
              <a:t>Open-source tools and software </a:t>
            </a:r>
          </a:p>
          <a:p>
            <a:endParaRPr lang="en-US"/>
          </a:p>
          <a:p>
            <a:endParaRPr lang="en-US" sz="3200"/>
          </a:p>
        </p:txBody>
      </p:sp>
    </p:spTree>
    <p:extLst>
      <p:ext uri="{BB962C8B-B14F-4D97-AF65-F5344CB8AC3E}">
        <p14:creationId xmlns:p14="http://schemas.microsoft.com/office/powerpoint/2010/main" val="32799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2CA004-D474-5D4E-9A35-FFD9DFE6D888}"/>
              </a:ext>
            </a:extLst>
          </p:cNvPr>
          <p:cNvSpPr>
            <a:spLocks noGrp="1"/>
          </p:cNvSpPr>
          <p:nvPr>
            <p:ph type="sldNum" sz="quarter" idx="12"/>
          </p:nvPr>
        </p:nvSpPr>
        <p:spPr/>
        <p:txBody>
          <a:bodyPr/>
          <a:lstStyle/>
          <a:p>
            <a:fld id="{FE7A4BB3-E848-5A44-82DF-322201952CD8}" type="slidenum">
              <a:rPr lang="en-US" smtClean="0"/>
              <a:pPr/>
              <a:t>25</a:t>
            </a:fld>
            <a:endParaRPr lang="en-US"/>
          </a:p>
        </p:txBody>
      </p:sp>
      <p:sp>
        <p:nvSpPr>
          <p:cNvPr id="3" name="Title 2">
            <a:extLst>
              <a:ext uri="{FF2B5EF4-FFF2-40B4-BE49-F238E27FC236}">
                <a16:creationId xmlns:a16="http://schemas.microsoft.com/office/drawing/2014/main" id="{BD7102DF-8349-B043-9CA7-E4D1A93A45ED}"/>
              </a:ext>
            </a:extLst>
          </p:cNvPr>
          <p:cNvSpPr>
            <a:spLocks noGrp="1"/>
          </p:cNvSpPr>
          <p:nvPr>
            <p:ph type="title"/>
          </p:nvPr>
        </p:nvSpPr>
        <p:spPr/>
        <p:txBody>
          <a:bodyPr/>
          <a:lstStyle/>
          <a:p>
            <a:r>
              <a:rPr lang="en-US"/>
              <a:t>Software Frameworks</a:t>
            </a:r>
          </a:p>
        </p:txBody>
      </p:sp>
      <p:sp>
        <p:nvSpPr>
          <p:cNvPr id="4" name="Content Placeholder 3">
            <a:extLst>
              <a:ext uri="{FF2B5EF4-FFF2-40B4-BE49-F238E27FC236}">
                <a16:creationId xmlns:a16="http://schemas.microsoft.com/office/drawing/2014/main" id="{B5B703EE-087F-8244-B198-7FC2ECF30E19}"/>
              </a:ext>
            </a:extLst>
          </p:cNvPr>
          <p:cNvSpPr>
            <a:spLocks noGrp="1"/>
          </p:cNvSpPr>
          <p:nvPr>
            <p:ph sz="quarter" idx="20"/>
          </p:nvPr>
        </p:nvSpPr>
        <p:spPr/>
        <p:txBody>
          <a:bodyPr/>
          <a:lstStyle/>
          <a:p>
            <a:r>
              <a:rPr lang="en-US" dirty="0"/>
              <a:t>Deep learning frameworks provide the tools needed to implement deep neural networks</a:t>
            </a:r>
          </a:p>
          <a:p>
            <a:r>
              <a:rPr lang="en-US" b="1" dirty="0"/>
              <a:t>We don’t have to reinvent the wheel! </a:t>
            </a:r>
            <a:endParaRPr lang="en-US" dirty="0"/>
          </a:p>
          <a:p>
            <a:r>
              <a:rPr lang="en-US" dirty="0"/>
              <a:t>The community is coalescing around a couple major software libraries</a:t>
            </a:r>
          </a:p>
          <a:p>
            <a:pPr lvl="1"/>
            <a:r>
              <a:rPr lang="en-US" dirty="0"/>
              <a:t>Enables sharing of models/methods</a:t>
            </a:r>
          </a:p>
          <a:p>
            <a:pPr lvl="1"/>
            <a:r>
              <a:rPr lang="en-US" dirty="0"/>
              <a:t>Driving faster research innovation</a:t>
            </a:r>
          </a:p>
        </p:txBody>
      </p:sp>
      <p:pic>
        <p:nvPicPr>
          <p:cNvPr id="7" name="Picture 6">
            <a:extLst>
              <a:ext uri="{FF2B5EF4-FFF2-40B4-BE49-F238E27FC236}">
                <a16:creationId xmlns:a16="http://schemas.microsoft.com/office/drawing/2014/main" id="{E301B5E2-D4B9-AD47-988F-58E91EF10E43}"/>
              </a:ext>
            </a:extLst>
          </p:cNvPr>
          <p:cNvPicPr>
            <a:picLocks noChangeAspect="1"/>
          </p:cNvPicPr>
          <p:nvPr/>
        </p:nvPicPr>
        <p:blipFill rotWithShape="1">
          <a:blip r:embed="rId3"/>
          <a:srcRect l="23583" t="8796" r="23946" b="4581"/>
          <a:stretch/>
        </p:blipFill>
        <p:spPr>
          <a:xfrm>
            <a:off x="8869680" y="5177852"/>
            <a:ext cx="2166425" cy="2011680"/>
          </a:xfrm>
          <a:prstGeom prst="rect">
            <a:avLst/>
          </a:prstGeom>
        </p:spPr>
      </p:pic>
      <p:sp>
        <p:nvSpPr>
          <p:cNvPr id="8" name="Rectangle 7">
            <a:extLst>
              <a:ext uri="{FF2B5EF4-FFF2-40B4-BE49-F238E27FC236}">
                <a16:creationId xmlns:a16="http://schemas.microsoft.com/office/drawing/2014/main" id="{BE39B03C-4062-3D49-B74E-73C1A1926B9D}"/>
              </a:ext>
            </a:extLst>
          </p:cNvPr>
          <p:cNvSpPr/>
          <p:nvPr/>
        </p:nvSpPr>
        <p:spPr>
          <a:xfrm>
            <a:off x="8980029" y="7331434"/>
            <a:ext cx="2056076" cy="276999"/>
          </a:xfrm>
          <a:prstGeom prst="rect">
            <a:avLst/>
          </a:prstGeom>
        </p:spPr>
        <p:txBody>
          <a:bodyPr wrap="none">
            <a:spAutoFit/>
          </a:bodyPr>
          <a:lstStyle/>
          <a:p>
            <a:r>
              <a:rPr lang="en-US" sz="1200">
                <a:solidFill>
                  <a:schemeClr val="bg1">
                    <a:lumMod val="65000"/>
                  </a:schemeClr>
                </a:solidFill>
                <a:hlinkClick r:id="rId4">
                  <a:extLst>
                    <a:ext uri="{A12FA001-AC4F-418D-AE19-62706E023703}">
                      <ahyp:hlinkClr xmlns:ahyp="http://schemas.microsoft.com/office/drawing/2018/hyperlinkcolor" val="tx"/>
                    </a:ext>
                  </a:extLst>
                </a:hlinkClick>
              </a:rPr>
              <a:t>https://www.tensorflow.org/</a:t>
            </a:r>
            <a:r>
              <a:rPr lang="en-US" sz="1200">
                <a:solidFill>
                  <a:schemeClr val="bg1">
                    <a:lumMod val="65000"/>
                  </a:schemeClr>
                </a:solidFill>
              </a:rPr>
              <a:t> </a:t>
            </a:r>
          </a:p>
        </p:txBody>
      </p:sp>
      <p:pic>
        <p:nvPicPr>
          <p:cNvPr id="9" name="Picture 2" descr="https://avatars2.githubusercontent.com/u/21003710?s=400&amp;v=4">
            <a:extLst>
              <a:ext uri="{FF2B5EF4-FFF2-40B4-BE49-F238E27FC236}">
                <a16:creationId xmlns:a16="http://schemas.microsoft.com/office/drawing/2014/main" id="{DB023173-0E5B-1F43-B511-9AE29BEEC1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170" y="5177852"/>
            <a:ext cx="2011680" cy="20116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EFC3612-704A-6B4F-BB21-2F7D898E0D55}"/>
              </a:ext>
            </a:extLst>
          </p:cNvPr>
          <p:cNvSpPr/>
          <p:nvPr/>
        </p:nvSpPr>
        <p:spPr>
          <a:xfrm>
            <a:off x="3973516" y="7331434"/>
            <a:ext cx="1502334" cy="276999"/>
          </a:xfrm>
          <a:prstGeom prst="rect">
            <a:avLst/>
          </a:prstGeom>
        </p:spPr>
        <p:txBody>
          <a:bodyPr wrap="none">
            <a:spAutoFit/>
          </a:bodyPr>
          <a:lstStyle/>
          <a:p>
            <a:r>
              <a:rPr lang="en-US" sz="1200">
                <a:solidFill>
                  <a:schemeClr val="bg1">
                    <a:lumMod val="65000"/>
                  </a:schemeClr>
                </a:solidFill>
                <a:hlinkClick r:id="rId6">
                  <a:extLst>
                    <a:ext uri="{A12FA001-AC4F-418D-AE19-62706E023703}">
                      <ahyp:hlinkClr xmlns:ahyp="http://schemas.microsoft.com/office/drawing/2018/hyperlinkcolor" val="tx"/>
                    </a:ext>
                  </a:extLst>
                </a:hlinkClick>
              </a:rPr>
              <a:t>https://pytorch.org</a:t>
            </a:r>
            <a:r>
              <a:rPr lang="en-US" sz="1200">
                <a:solidFill>
                  <a:schemeClr val="bg1">
                    <a:lumMod val="65000"/>
                  </a:schemeClr>
                </a:solidFill>
              </a:rPr>
              <a:t>  </a:t>
            </a:r>
          </a:p>
        </p:txBody>
      </p:sp>
    </p:spTree>
    <p:extLst>
      <p:ext uri="{BB962C8B-B14F-4D97-AF65-F5344CB8AC3E}">
        <p14:creationId xmlns:p14="http://schemas.microsoft.com/office/powerpoint/2010/main" val="368268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B9C437-88C2-2A4F-BB33-EB00C819C33B}"/>
              </a:ext>
            </a:extLst>
          </p:cNvPr>
          <p:cNvSpPr>
            <a:spLocks noGrp="1"/>
          </p:cNvSpPr>
          <p:nvPr>
            <p:ph type="sldNum" sz="quarter" idx="12"/>
          </p:nvPr>
        </p:nvSpPr>
        <p:spPr/>
        <p:txBody>
          <a:bodyPr/>
          <a:lstStyle/>
          <a:p>
            <a:fld id="{FE7A4BB3-E848-5A44-82DF-322201952CD8}" type="slidenum">
              <a:rPr lang="en-US" smtClean="0"/>
              <a:pPr/>
              <a:t>26</a:t>
            </a:fld>
            <a:endParaRPr lang="en-US"/>
          </a:p>
        </p:txBody>
      </p:sp>
      <p:sp>
        <p:nvSpPr>
          <p:cNvPr id="3" name="Title 2">
            <a:extLst>
              <a:ext uri="{FF2B5EF4-FFF2-40B4-BE49-F238E27FC236}">
                <a16:creationId xmlns:a16="http://schemas.microsoft.com/office/drawing/2014/main" id="{57FCFB5C-95BF-C44B-8752-4B5769B8D56F}"/>
              </a:ext>
            </a:extLst>
          </p:cNvPr>
          <p:cNvSpPr>
            <a:spLocks noGrp="1"/>
          </p:cNvSpPr>
          <p:nvPr>
            <p:ph type="title"/>
          </p:nvPr>
        </p:nvSpPr>
        <p:spPr/>
        <p:txBody>
          <a:bodyPr/>
          <a:lstStyle/>
          <a:p>
            <a:r>
              <a:rPr lang="en-US" dirty="0"/>
              <a:t>Can be as easy as…</a:t>
            </a:r>
          </a:p>
        </p:txBody>
      </p:sp>
      <p:pic>
        <p:nvPicPr>
          <p:cNvPr id="8" name="Picture 7">
            <a:extLst>
              <a:ext uri="{FF2B5EF4-FFF2-40B4-BE49-F238E27FC236}">
                <a16:creationId xmlns:a16="http://schemas.microsoft.com/office/drawing/2014/main" id="{7956CC24-7AC9-45EA-A19E-9B8124287F7C}"/>
              </a:ext>
            </a:extLst>
          </p:cNvPr>
          <p:cNvPicPr>
            <a:picLocks noChangeAspect="1"/>
          </p:cNvPicPr>
          <p:nvPr/>
        </p:nvPicPr>
        <p:blipFill rotWithShape="1">
          <a:blip r:embed="rId3"/>
          <a:srcRect l="9949"/>
          <a:stretch/>
        </p:blipFill>
        <p:spPr>
          <a:xfrm>
            <a:off x="1185863" y="1669256"/>
            <a:ext cx="11293958" cy="4891088"/>
          </a:xfrm>
          <a:prstGeom prst="rect">
            <a:avLst/>
          </a:prstGeom>
        </p:spPr>
      </p:pic>
    </p:spTree>
    <p:extLst>
      <p:ext uri="{BB962C8B-B14F-4D97-AF65-F5344CB8AC3E}">
        <p14:creationId xmlns:p14="http://schemas.microsoft.com/office/powerpoint/2010/main" val="31230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1332-1D67-4C48-9DD6-BAB047B76BDA}"/>
              </a:ext>
            </a:extLst>
          </p:cNvPr>
          <p:cNvSpPr>
            <a:spLocks noGrp="1"/>
          </p:cNvSpPr>
          <p:nvPr>
            <p:ph type="ctrTitle"/>
          </p:nvPr>
        </p:nvSpPr>
        <p:spPr/>
        <p:txBody>
          <a:bodyPr/>
          <a:lstStyle/>
          <a:p>
            <a:r>
              <a:rPr lang="en-US" dirty="0"/>
              <a:t>Applications of AI</a:t>
            </a:r>
          </a:p>
        </p:txBody>
      </p:sp>
    </p:spTree>
    <p:extLst>
      <p:ext uri="{BB962C8B-B14F-4D97-AF65-F5344CB8AC3E}">
        <p14:creationId xmlns:p14="http://schemas.microsoft.com/office/powerpoint/2010/main" val="99543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B38290-4B94-4F4E-9720-8712FEBF2D75}"/>
              </a:ext>
            </a:extLst>
          </p:cNvPr>
          <p:cNvSpPr>
            <a:spLocks noGrp="1"/>
          </p:cNvSpPr>
          <p:nvPr>
            <p:ph type="sldNum" sz="quarter" idx="12"/>
          </p:nvPr>
        </p:nvSpPr>
        <p:spPr/>
        <p:txBody>
          <a:bodyPr/>
          <a:lstStyle/>
          <a:p>
            <a:fld id="{FE7A4BB3-E848-5A44-82DF-322201952CD8}" type="slidenum">
              <a:rPr lang="en-US" smtClean="0"/>
              <a:pPr/>
              <a:t>28</a:t>
            </a:fld>
            <a:endParaRPr lang="en-US"/>
          </a:p>
        </p:txBody>
      </p:sp>
      <p:sp>
        <p:nvSpPr>
          <p:cNvPr id="3" name="Title 2">
            <a:extLst>
              <a:ext uri="{FF2B5EF4-FFF2-40B4-BE49-F238E27FC236}">
                <a16:creationId xmlns:a16="http://schemas.microsoft.com/office/drawing/2014/main" id="{55A33F26-9EB9-B34E-A540-B65614C5138E}"/>
              </a:ext>
            </a:extLst>
          </p:cNvPr>
          <p:cNvSpPr>
            <a:spLocks noGrp="1"/>
          </p:cNvSpPr>
          <p:nvPr>
            <p:ph type="title"/>
          </p:nvPr>
        </p:nvSpPr>
        <p:spPr/>
        <p:txBody>
          <a:bodyPr/>
          <a:lstStyle/>
          <a:p>
            <a:r>
              <a:rPr lang="en-US"/>
              <a:t>What can we do with Deep Learning?</a:t>
            </a:r>
          </a:p>
        </p:txBody>
      </p:sp>
      <p:sp>
        <p:nvSpPr>
          <p:cNvPr id="4" name="Content Placeholder 3">
            <a:extLst>
              <a:ext uri="{FF2B5EF4-FFF2-40B4-BE49-F238E27FC236}">
                <a16:creationId xmlns:a16="http://schemas.microsoft.com/office/drawing/2014/main" id="{A824A90A-9655-AA41-8D78-8BBC6F512A2B}"/>
              </a:ext>
            </a:extLst>
          </p:cNvPr>
          <p:cNvSpPr>
            <a:spLocks noGrp="1"/>
          </p:cNvSpPr>
          <p:nvPr>
            <p:ph sz="quarter" idx="20"/>
          </p:nvPr>
        </p:nvSpPr>
        <p:spPr/>
        <p:txBody>
          <a:bodyPr lIns="91440" tIns="45720" rIns="91440" bIns="45720" anchor="t"/>
          <a:lstStyle/>
          <a:p>
            <a:r>
              <a:rPr lang="en-US" dirty="0"/>
              <a:t>Machine translation</a:t>
            </a:r>
          </a:p>
          <a:p>
            <a:r>
              <a:rPr lang="en-US" dirty="0"/>
              <a:t>Speech understanding</a:t>
            </a:r>
          </a:p>
          <a:p>
            <a:r>
              <a:rPr lang="en-US" dirty="0"/>
              <a:t>Image recognition</a:t>
            </a:r>
          </a:p>
          <a:p>
            <a:r>
              <a:rPr lang="en-US" dirty="0"/>
              <a:t>Question answering systems</a:t>
            </a:r>
          </a:p>
          <a:p>
            <a:r>
              <a:rPr lang="en-US" dirty="0"/>
              <a:t>Autonomous systems</a:t>
            </a:r>
          </a:p>
          <a:p>
            <a:r>
              <a:rPr lang="en-US" dirty="0">
                <a:latin typeface="Arial"/>
                <a:cs typeface="Arial"/>
              </a:rPr>
              <a:t>Natural language processing (NLP)</a:t>
            </a:r>
            <a:endParaRPr lang="en-US" dirty="0"/>
          </a:p>
          <a:p>
            <a:r>
              <a:rPr lang="en-US" dirty="0"/>
              <a:t>Game playing</a:t>
            </a:r>
          </a:p>
          <a:p>
            <a:endParaRPr lang="en-US" dirty="0"/>
          </a:p>
        </p:txBody>
      </p:sp>
      <p:pic>
        <p:nvPicPr>
          <p:cNvPr id="5" name="Picture 2" descr="data:image/jpeg;base64,/9j/4AAQSkZJRgABAQAAAQABAAD/2wCEAAkGBxMTEhUTExMWFhUXGRobGBgYGRoaFxsZHhoXGhgeGBgeICggGB0lHRYYIjEhJSkrLi4uGB8zODMtNygtLisBCgoKDg0OGxAQGy0lICAtLSstLy0rLS0tLS0tLS0tLS0tLS0tLS0tLS0tLS0tLSstLSstKystLS0tLS0tLS0tLf/AABEIAKgBKwMBIgACEQEDEQH/xAAcAAACAgMBAQAAAAAAAAAAAAAEBQMGAAIHAQj/xABMEAACAQIEAwYDBQQHBQQLAAABAhEAAwQSITEFQVEGEyJhcYEykaEHFEKx8FLB0eEjM2JygpLxCHOis9IkNTayFRclQ0RTY3SDk8L/xAAaAQADAQEBAQAAAAAAAAAAAAABAgMABAUG/8QALhEAAgIBAwICCgMBAQAAAAAAAAECEQMSITEEURNBIjJhcYGhwdHh8BSRsVJC/9oADAMBAAIRAxEAPwCo8QvoL9soFVGyhsrh9QNdiY8R+RmrFjlsW0BkA+GNTJEePMORBI0E1TlFmRN0gT+yDG3TbmJ8p2NerfttOa84jLE+KZHi1jSDTWbUW7DYmz3csFDCQZnNPLnG0UhuZWdpyhZGp577eXX2oA3LW3fPynTnz0jXlrUXfzvQb22DF77lhw/EoY5QonTNvoNvy22rXjWZ8lz8JXQk6nnr68qU4S55xIimq4kxlcEg76dBpHnppXHJVKz1sdOOwsubTpqduY5/LWPajeGrIo4YdCVAUGSANPP13qBIUssxEae1deNRe6PPzTle4NxC0RB+dC4i7Ijccidxsf3U0xLFRBX4hpPMUvvJEiOVWST3RyubXJmCxOUwRIIIP8qHd/Dl6bfr2rSeXOplK5SpGvI+fMe9GgKTJLKOXUhXA0ykKSPoNRvtUVu+A5YrKmdPIzt57VNZxd1Ro7iBpDEadB5eVaWwJHqKDiqDGTTDDi4AkZg4ncHKNo0+E86ns4kAAKTodoII9eXyoM3muBRpCjSBHJR6bKPrRuFtspnTY7gHcRsa0E48Ak1Jb8jzhHFSHGsAGd9I/XKpeLY0372oOTLCgDpuTppP76QlCHznYkmRtr0FG4DDC8HzAkhSVbYQNDA0BOvtVlLe1yScWluInui3dbLJTWDHlBqLi95AoVMzN4TuGHI6Zdj5U84xwu3IVSy5fwRI1AJgkyNfWhnwr32BcgZdsqxuxY+upNSmm2PHhURYW/dW5bZ1y/iM+Gcuwk8hrp50Vi8X3zALqdTA1gEnQ/PSrHYtI/hKwTsRtPnO000HZ4Qt3wmARCzPnodzpUPBjFp/T8lvFk400VMibeUWYaEGYAfhzSdtS0if7tKrlpzdVXzhV8iQqnVoHrrAro16yhtnKFULr6zodeo0+tKy4Ua8t6fVZO9ir8RfOihnkoIQZCJGhMn3PyqHCXtFLtzAEnUKNIE8t4o/GXczEkUM9jMQcxB02A3ExE7b1RLStieonx+LsXMsKiEFtiJOYyuwG21e4fDAJbVmdSGysuQuJ1KspA33HPUDkdTMHwRyrO93Tw6ZF1AbQExIGu46itsfbCkjKYJaQI+Hos9BuT9KKlJLev8AfsDxNLteRWsZwx7dy24R2YOZAEyFaMw8joY86suM7U4vI1qxYcnTxFSWAI19+lKkwotybek7enoaE4lbZxDGSNvKfzqGfDHM7n/n5K4OrcI6Y1XINhGxPel7iXY1kgQZGmp30j6VvjrKvCnP3uQZAwgNppOm8zr0ipMFeuKcubwjYaHn6TW1xvHnOraQfy02rLBHlP5fk0uom+aJ0N1TdUrdfP8A1ZIYEtEmY8KiOnSqzxAFxb1LgTIkkA8h8vyp1f4nd2zabbD+FJggEyDuPhMEdeR61pY63Tv4fkWEX5nl3GXu7S2gKhSTKACPLT9a1t2RxhsYtL7TKE5vAzaNKuSVIKRPxCaNx/FO+IzKTlAAgqNAqryXoi/XrSe3iHtsWRmQn9liDHQkbjy2NCKfmVfsHHb3Ed/ivvAHxj4e6uIFy9TcALklmkgch5VXSaMxeMd4LuzkTGZifWJoIrNOYt1zB4YrbS1Zv3rgtsbhzBSGkwxUBhAA0A660mwNlTlNw5QesRuusztBY/4asqcNtXgz23uJoZjvFQwDs20HofOqzhHQqA5Ik6xyEpGkdC2nkOtcccyyXVqjvXTeF61Owx7CAeEZid4iAI6mh7YykSvqDBr17qIkW3zSdQViBHXnUAYnc1WLfdg0xXkhg11Z8KgDaIG/IipwdtY9jp/GlKjXfX9edG96AJjUbk/w2XfzNTyJnRha4GmEyklSxAg+KdBHM9KhRrUy73nB0zImVTHR31O3IVAkqusIp5vOZhOndpuRIHi286mXAXXki2+Qa5rn9Gnqc0A/WljJxGyYoTe5bOG9xetEBi/ikCIZTM7noelJeM8BuglkPeL5aMPbZvaj+zt6wFXv7ttMkgANlBJmGzZeW2WgLnH7gdgtyzcTl4SGX2kfI0mPJOMmo8fIll6SMvPf5iIWwfI7a/vG9aLtPTn0ineJc31JCLnX8eoEdGMkeYmgvuLowFxMoeYYkZT1hlkE+ld2PMp+/sefm6eeJ7/2QWrgYEEa+R0Pp09KmwuFBuJG+dDGw+ID9CiLeFV1uSWDromWIJG+adTG0DrM6RRvZ/g10kXJBi6oKg9SIbLGi6b0cktMXYsIW1QHasFQzRtProTTK5hzyDE7wBJA8+g9auL8CWwuYtmBOkiJcsY9hIAHMyaDvcJv3FW3hlYw2a5ddhas5vLQm6wJ03APntx4uvWSbUeEdcujioJt72U+7aJHWjuD4pramy0m25BKjUg8yp/CY0kU646L9hUs3CgRlnwGS2WJLMQCTMTFKsBcTNpuNda6ozjkVk3CWKVd+OzGly1bHeFMzgDeAIGgBZecakkDp7KhbIaFIMkj1Og/M0yt4FrqGH7kE51YAkupGQKIIHiZdBPWpsNczXAGUBLagCACoAOUbdTJ96niy6tmV6jp4xSklW10KRinQyDqCCDET8xtW1rtffmA5UBdQAsEnduvI7/KrLieFpd8YhcrQTGh+en+lE4TC4cAZlBOuyL8qtKL/wCjitdivcOxYZFQsWdnOnUkwNfLUUXxG1bNtyuYFfwtETtqRsKl7Ti3C3LdhgqxLKCFUjkYETqNZozgVrvbZfK1ogRnChpY6hgsGAIBLc58qOGEkrZDqMsMZVRhJDQJK6nl4Ynn5CYqO3w5x4o00kyNjtpM/Si3xdgXHF69mvXGacr6gk6yCIIn00qfiXC7gzOmTKDoq3Sz+6HWddthXRKLaOTF1cZT+H2JruIYIbbsQ0KToCSPDAnloD7HrSvEYpy2YDUaRMjnvO+hqLGcRQ51gySoBbQrCxr6mdD5Glb4oDqTU5YptltM3defsGGYk7AQOW07jN13ifSt84uW8hVEaZzaweUNrAB6xpSwY0E7mti5602hrk5p4p+4JxGDCa6zElT0P7J2NCNr6fvphh7krkecmsR8SHqvXzGxqLEcOKwCQVMlXWCrDy8+oOooNUPim06kJL416+Q/WlC42ydhz/PoaetYCnSoXt8onzpWmd6knwJLeHC280Qf30uvWGJmNKst/Dco22oDE4E+YihwMKClZ92bpRl60JGvtW+Sl5NwOsFjrLYZ+8S2LmYkhgMxXKqplMSSDrpvOtJrFtYGdNeceq9SOWf6VPjsVYuwLjOh8UFljqIYxJ2GvIk1FbxMAZxm3nSP2Y+UN/mrhjDl7nZKG+7Rq5tR4QQdJmNoM8+scutYAnn9K9xF22wAS3lM6mZ0j0/UVEV0n9flVYR95OWOLfrBSWEMEnKDIBMaxvoJJjrFF2nsJlKs7sPJVWfPNJ94+RpaRtpyH62qV18RKKQJ5mY9W5/Kn8N9wxUI78sa/fiJNsBGnxNu23O42ZifcUNeDtqWJ5ySTPzqKzdA21nnEDyyg+fM0Ql9TInWdJ5/zorFFKxv5E3KrCOzvBmxbkTkRBL3G+FFG5P8KYrwG2Ua6XK2phCwi5dHNlX8I5/KjOyHCHxBZWOWwGzXehI1C/v9Jpb2l4gGuZRAEkLBkEAwIPIdBXBLLOeXw4Oj0Iwxxg5z3qr/AH9+ogzZW3MAmP3eVEWsfoVYzJBB8+WvlrUt8ZQZBM+kType2izE6HTp5elej4STTb4PMl1UnFxSqwlsQcu+qyI30kkD610LsN2TBNi994kNDOoWFYaOndsdTBEGY1Bjz5xhXBCyOUaa667+ddT7F4l3s2zqDbFtlRWhWTOQWKgQCRAjbY86l1Lfh7C4F6RZ+OWma7btrAVFZ2Y75gQEC+elz2ofGcbRg63LRItZM0RGYeONwBl8B350v7b4hTJuKD3d1cqqfFct5lYqwJhczALJ5ZutA4ngq3VBuYhhLXHcRCh2bMpA1BhTGmsgba15uWPhx9Clf+WduKCnWvhDni2AbE28g7sKTnRlEmIlTJjKT5SIqlN2cZLotXHAuN8ARgyx+Jrh3VQOo+lWrgmDt2RlbEXbi/sgZE9tSR7Gl/bWwiW89ohVc5bi/ibmJO5Q8xtO8zUMfUenoT3ft/B2Uo7SVpbq15/v9gOLZbhz2s/cIe7tySdYOo6AiYHIE7TFQ4biK2brBxNtkAgb5hsPeaH4eSVkaD84phw3hyFxdeSE1APNpkE9Yr14xaOKU4t78cFqw+JS3bRWUKSNEGp68/zonBoDmuEDbaJ09OdJ2A1aJZuvTkPIUZgbpKmIjUTy6aeVWSbe5xypITYhw+KyszKjA94BswUEtAHUCJrO1vEsQ+DzWg1tG8KKui5Roczb5ugOkUuu4p7OKR1XN3ZkonJNQYHlmqyYLtJbWbd+01lG1UsvhMwdo9DpNdi4Pnc1ynqbr4duL9hxizhodzcc2lVCc2XN4oJXTzNWHG2MzM4Yly5PwkwAAS2aeRI1G1dUfgeGfOrIPEZDCVMncDoJ5eZpTx/hVvAt9+tqxyBhctjXMGABYDnGhI6UKjVf6WhnyKeprhNOn7vt3ZTeKrfuooa4boAnM1tcykcs+5HrSb7s6b6hhIMbjSY6RERy96e47DPaW7cVWS2HCm20grnU3IHVQSo9COlKbN4G2UYS4OZWH/ErDYgjUHeR51pJHZCTcU4vbt2Bsk16twTrP68udbC6ByoY3hSNldFhvea6+3QjyovDYwqCIDIdSh2J6gjVW8xSyxfEZeu3kf515bxhmI+dZPuSnhssC2leDa8U722hbg9J8Lj018qguZQYIKnoRBoQXwRB2qG5dGdULHxA89BG3z1+QrM2JtOhndZdx/GlV60Hkx4qFbFohlXmTEama3scVBJIttAMct6DOgFfhxZsxkdNam+4r5/M0a/EEJA5ems1uL1qgFlf4xh73d95cwlxUJEudlgQB0mIkka6Vph8WFABQNBmSNTqDr8j86VN2nxPdGznHdncRv0nrB1HQ1FheO3lAUFYEnVZ6fwFc08MUqh8zonllJ2x+98Mf6sDQCNfnoRrWZhHwD/i/wCqlK8Zuk6hP8gol+KO2WQgyiPCoE6k69TrRjj7r5nPK7GF68GIIUKIAyiYBAAO/Xf3qUEaHp+vakFzFvJ8S/L6etbrjrqwfD5SNaslRqHn3MkjYSDJoK6hXoQDuOvKgk4ze3zCfSvfv7vq7AaxI3HmV5iiFWnZ1XgHHra4HKujnSYkZoGaR7T71zjiOKzMSdGmeoJn6GoF4iUzKpfKeWmv6PPpWssyvlZWZVLsgBkKNzMQY5gbDXka5MHTrFNt+fB3dR1McmNRivePOHZL0K+gMDfT58q24hw7KzW0c3FEHMoPMgAsB56e9BOEtXE+73HPgUutxVkXCAfAR4WtsDIJ5b1Y8Nh7lgZmdD3iE5UYMzIYgBUlizGWAGwSTFNmzVxuSw4NXrbAdvggs2hcxBZUn4bShroO8sCYAGvU67VfuzPdW2zWszItsEl8y3cusjIVXUkjTaAdaq2IwaFF79Fck5kBEMsazm3WRGZdRyM1tfxFw5rhuTcVrcA6+BmAZROy7aabVxfyoy9HTu77/c7v4rSu9v32Fu7dYa2FzB0RO8VmOufMDrI2aZ05+HntSLiPatVRWt2P6LRjcvM1tCCdWRBLss7EgUk41jWv4xTLG3cuqFU/D+HMcvz16UTx/iqXXNtVU21ZsrMJGWQAAeSk69IArSywaTnBN1539+RseKS2Un5lnx/A7l7CjEYa8zyMxTMPg38JUAtp1jTzrn73J1mfOrJ2c41csXws+LxRmMKCASFY9GAI8jlNJO0eLtPdW7aUoL1tbrIYIV3mQpHKQdORBo9NGDVqKXuBlcoy0uVntrGsq6VZuF4+0EGe4gPMT8qoZxBHPWpbfH7w0DAD0Fd0V3OTK9qR0m9i1hSGBDRryjrWnFu0CIuW16TyHpXNr/aK7liZPppQNzjNxtCRHoK6IUjiyKTLbYxzpc71W11BnYg7gjoabXO0lw2LWZCUR9W0IZVMgSQchBjlqNqo/Du0FxCYCEkbsJCjmR09+lN0XGC3evm0wshM5BGSf7s/FEzA1ImKfVRw58VyuuxbMP2ivphcQypF0LNo/GgJdVOpJLQZMnrTjtkyg2rtwM7LZLBJATMQARc6oTlJHRao3C+Mst1mYviLSNbtGyApAtuCrM2X8IMEQDqwmKafaf2guWrpW2R3aQuV0B17rMCjTJIBXQiK2tPf4HOsElcVXN/X8CfinFrt9ReuERlC9EY52g8+mp/hQXcohEPmbUtpA25fzpJjRiLAK31uWnMQHEADSArHRtCCYJ1NR4TEsCP7R5iSa2qzr8KrSe24xtrPpUV3Ksk9NKjOJuMpII1mNBqOc9DQF+650b8qVovGaYbauSNDlJ/Q3ra3e5lweug94pU9xssaR6amOlam4xgD8qDQ1j3CYkk6dOf5+VScStMyyBtBaNYGwJPIb/OiOC9lrzoLjNktnnEk+SL+JvoNyaY8T4mtpRZtCCdImYkQTcP42ifIeQrmzdTpkoQVv95KYun1R1vZIp2FQhpLCFn5wP8ASiLL5VBLMv8AZABOup6yaR47EsWJGw+EdANhNQnjN6fiHy/KrWKkWi1dV9mk9CpkfIfnU+v6FVA8bvERK/5a2Xjl/wDb+goBoWGt7VampLVZBYVaFGW18qFsUwt29KqkSbNWtTuPas7rXaZ661NlrVxTaQagO+sMdIod2qXEvqa6R9nn2XYh71nEY20q4cePu3PjYgSmdPwqTqQddNRrUmURXezv2f8AEcXb7y1aCW2Hhe62QEdUEFiPOIqPjfYLH4FTdu2lZB8T2mlQJ1zjQxyMiOtOsfxDifH8S6YTOmFRoUZilpU/C10jVnIE5dY5CrHb4hgeB2Hw1/E3OIX7gyvhwc1pZ3XKZCAzBkknpU2rKRlRx+zjteoggAGIHIH+yCaLwPEcRaZbqXijoZWNIMRoIgiNIPpV9/8AWVgrr9zjuE27dvQHKAXTzylVPnoQelIftI7JrgmtX8O5uYPEDNaeZKmM2UnmMpBBOsAzqKDiMpk3CeP9+WVlS0x5rIXXUkSSc3h2Oni5RRtvHqLsspdAhzqJBLMYTxfh1Ezyjzqg4XiBtkMp8Q1BjY8jrzFN7HGWGZbRZmIMkgkgbmBruZJPnXM+mWvUdS6p6NJdb9y2AW7vISCVDMTqepbbfpsKW3saEMPE6QNI2nU8omTO+g5VVrvGYYZ1cafD8MRzUnWKV4riBYmJUdJn86SHSJ7yKT6ulUS32cUltj3iliCGdM3xjXPD85B36Gi8ViLV+0GsAJDXCLRknLILd2Trl1ByHYgkb1QFvNIJYyIjy6f6VO2N0ULplmDzBJkkdOXyroWLTwQee+RvdxciJ3/KojitImk17FEmeup9edRi+askQlOxtcxFaC/S0Xutb2sTBmAY/WvWnTJMtPAOH57qNdA7nds2zxsnnJ3PIU+x/H8U1+3bzqlkLC7BVXqAPSNR0rn9zijsQWJMfr+FbvxRiBJ22oTd8EdDb3LjhEexfe/IkEsCjAHbXbcHTTbf0ojtxiGxd9XVhCNCgwNRlNwgfiMqIPQdBVGPEyRBblHt09K9HETnLTuI+cT+VLuNpret6LTf4zie8X/tBdIk5yHTX4swbSIPITQPExbRla1myFQFlg0MPiBPMbEetV58frO1Zc4lmgNGnw7CK0XK+QuCrgapeNb5idKXYXFDaRHWmmEa2IN5oHJVg3G/cg8z7A1bUha9hlrCszKoBLMYVQJYnoANTVq4d2bS148QQSN7YaFX/e3Bsf7CyepG1RYbjdu2pNtAubTKCc5HR7h1K8oWAelLMdxR7mrHQbKNFHoK45Sy5tobLu/ojrjHHiVz3fZDrjfaMkZUaABAYDLp0tr+BapeKxLHYxmkT5bGDW+IuEihcQ3i30UBR7bn3JJ96pjwRxrYlPK8j34BMSIoF6KxDzQr1QCNa9FeV6KATw1LbqKaktmijMNs0baoOyKOsirRISJxUV00SqUPiRTvgSLLR9kXCExHEc90Aph0N3KdZYEBJHODLeoFWX7Lu1l7iHGcVcuMe7+7XO6tycqJ3tkLA2zEak8zVO+y7tEmD4gpumLV5TacnYSRkY+UiD5MaerwvEdneIXMWMOcRgrismdTGW27q8HfKy5AJOh6idOaXJ0rgj+zPBX73BcZbsXxh2OIt5rrP3apbCp3hLDUCPnTHszw3A2rVwcJuYfGcTQ/HiJWYBlsKjeEmdjPqY3hscGwuI4Pi7HCLjX2uXbd37vcKrfthSuZSCQHAA0I32kmqt9l/ZnF3OJWHGHuBMPeU3mYZAmUyQc0eL+yNaUJbL/afBcQP3TjmFOExS6DEAFCDykkSg8jmTnpRX2h8FGD7PWsP3v3gJfU2roGmRmdl1BIAhomY2rbht8cWu8UwmORLgwrXjYuxlvIBcuBVDjdRlGh95pT9jV9sXg+IcOvHNZNnOk7IxkGOgzBWA6qTzrGKF2G7ONxDG28MGKqZZ2G6ourEeewHmRXYe1XbPB8DK4PB4RGuBQz65QoI0LvBa45AnXkRryqmf7PX/eb/wD21z/z2aRfa8f/AGxjJ/bT5d1bj6VjHTuyfbrCcac4LG4RFd1JSTnVoEtlJAa24EkEHluOfKu2/ZC5g+INg7Ya5nKmxAlnV/hEc2BlfOJ5159l5I4tgo/+aPlBn6TXTvtK/wDEPCv/AMf/ADmrBOTJ2R4gbww4wl/vSofIUIOUkgMxOirKkSYEiteO9kcdg1DYnDXLaH8ZAZJ5AupIB8ia7N9tHba/gXtWcKVt3bqZnu5VL5FYhFEgjcufKdN6m+yXtRc4thsVhscFulAqs2UDPbuBxDAaZhlOoA3HMVjHz3Yss7BUVmYmAqgliegA1JqzH7OOK5O8+43YiY8Of/JOafKJro/2D9nraXsdeIz3LFw2LZO4EtmI6FoAn16mhrV3tT96F82ruTPJs5rPdZM05As7RpO/OZrAOPLhbhuC1kbvC2QJBz5yYC5d5nSKbDsbxDvVs/c74uMCyqUIOUGCTOgE6SdK6x9rnCbacV4ViVUK968i3PMpctZSephyJ8hTX7aO2V/h/crhciXbwbNdKqzBEIhQGBG7k6g1jHEeO9kMdg1D4nDXLaHTPoyTyBZSQD5E60kr6R7Ecdfi3B8T97VWYC7acgABoQMrQNA3i5RqARFcA7McIbGYqxhl3uuFJ6Lu59lBPtRMd0+zHDWeHcMw1y+Fz42+kTH/AL2FtATyyqG/xGuW/a9wL7pxO8FEW739MnTxznA9HDaelWr/AGgONZL+Fwdo5RYQXNOTHw2x6qqT/iph9rdgY/hGD4mg8SBS/ktwAOP8NxQPc0DFA+z/ALcnhnff9mS/3uT4my5cubbwmZzfSu5cV7VC1wdOJ/drbMyWm7qYH9IyrGbLOmbpXy9XfO1H/hK1/ucL/wAy3WMcs7c9sDxG9buiwtjImSEaZ8RaZgUmwEKSdPLypeKMwgooDQ5tNIqXKa8wyUX3dWRJgJtEwOZMCl5+IjzPpvTjEjKjt0gD+8dB+8+1IJpZDRIr41ociibxmh3pWOiOvayspRjKkSo6kt61kKw/C6+tMrCE0lw1zI3lT3CuPyq8GRmggIQPPnQ+It0zsgsYzxIg8x/KtOIYQIQAeX1qpFPcT8IvLZxeHuv8Fu/adv7q3FZvoDXV+33bHHcL4g1wAX8DiVRktv8ABoiq6o+uUkrmiCCHmOdcpxOHmrZ2c7fd1h/uePw4xmFHwhoNxByAzaNGsGQR1rmnE6YSCcVxvs8rpxCzaxCYhdfulsm0mfkS4EIv9xtf2d5sfBW4txC/ax+OdcFgLDi6LbSisFMgsCQTt8bkDmBQ/YnjPZ37yos4RsPdPwPifEgbkFLXXCnXQ6eu1Z2x7Ccc4he/pcTh2sTKBXdLQXke7yksY5kt6xSFCL7Jv6fHcaa0Qy3O8yMNjnuXSmvnvQuNWz2f4dew3erc4ji1yuE2tJBHsAGaCYLEzEDTTjvFMNwbAvw/A3u9xl4/099DGQc4IJytGiqDIksTO/JruZiWYlmOpJJJPmSd61GLH9mnaVeH4+3fuT3RBt3IEkI0eIAbwQpjyNdP+0v7NX4heGPwFy0/equdS0K8CA6PqplQogxtvyriN3DFYB6A/Om/D+K4zBoO4xF6yD+FXIX3T4Z9qWw0dS+zX7MLuBvjHY97SCyrFUDAgEggvcf4VABOmup3Ea1vivaVcf2jwty2Zs271q3aPVVaS3uxYjyiqZxbj2MxK/8AacTduL+yznJ/l2n2rfsUwTiGEdiFUX0JJMAAHck6CtYXFo7P9sHYa7xG5afCtba/aSHtMwVjbZmKMCdB4g413110qT7M+zB4LhcTicdcVC4UsAZCKgaBP4mYsdB5ATVM+2jtARjsPdweJhlsQXs3P/qMYJU/Q1z/AIrxzF4oD7xiLt0DYO5Kg9QuwPnFEB1T7Cu0tpr+MsORbuYi4b1sExM5syqebAEGNyAelCP2V7TDEGyuLvm3mgXjiITLOjEZs0xyia5IqEEEEggyCNCCNiDyNPx2x4lk7v79iMsR/WNMf3vi+tGgFj7SYTE2OL4LDYjiBxpS/ZbUsTbLXElWUkhWIAMTtG1Pf9pL+twX9y9/5rdclXOGzhmD5s2cE5s0zmzbzOs0RxHHYi/Bv37t4r8JuuzxO8ZiYmBWox2n7Cf+6cX/ALy7/wApaQ/7O/A81+9jGHhtL3aE7Z3gsZ8lEf465ng+LYmyrW7OIvW0b4lt3HRSSIMqCATGleYPieJtKbdrEXraGSVS46KSRBlQQCSAB7VjHU8f9uTd64TBWXQMwVmYyygkKTpzEVbOxXapeO4TGYa7aWycuTKpkZbisAwkbhl/Kvnk4Q5ZGsbxU2Axl6ySbN65aJEE23ZCRvBKkTQNY77NfZ/jMbcv2rQth8OwW4LjFYaWGmhnVTXceNdkcRd4CnDlyd+tuwploSUdGbxR0U8q+fRj8VaLXFxN+29wy5F11ZyObEGWOp361LZ7Q45v/jcV/wDvu/8AVRNZt2r7I4jh91LWIyZnXOMjZhEka6CNRQ+Bw9E3DevEPfu3LhGga47ORzgFiT5xRthQNhNPGLElNImsWorfEXAo1geX4j7b/Oor+LaIEKPLQn1O9K7h51Sid2TcSx2dERQVVZLdXcnU+gAEClj24AMGDsesbx1qRjUZE0GMlRC1QOKJZaHuVNjoirKyvQKUY8ra21PW4AwMG209PFPPl7H5GtP/AEQNPDvtqdekdaCa7jOD7C1XBET/ACpjgABlhtBvpJM+9Srwhf2T8zz2qSzw8AyB9Ttt++qJruTcWMLN7KcwIP65ipL0t4qzDYIspIXQbmTAkwNfWt0UwfCcoMEj33+Rq8ZpnPLFJbpApSoLuGk6CmDWwDt671t3anXKY66xTNJiW0JMRw+o1suBkDvl/ZDHL/lmKsdyyjaEHT1Hz61lvCpsVM+pqbirKJyqytrw+OVDYqAQBsIJq4tgrZBESI6mhjwGy6t4SAATu2rb9f1pU8kXaSK4prS5S8ibiHEcLat27hALugZQAC0H6LG0mqhexpv3JIgR8PmOf1puOB2oPh56HM38aM4ZwOznHggEH8Ta/WoqFFnIV4HD2hq7LI2BBZm9AAY96gxOAQTC3J6ZQonzk7VaMFwtrbgqoga9Prz9a3x2HDPLkGTJUEz8+VcV5Ne0X8T02sPh+lJfD9ZRLyHMBlA0H+v0ptglW7aB/EkKfMalD+Y9hVjsdnrTGSmv95tumhom12dw9qSFIkQZZo68z1iu/HF7WeVlyJ3RU1wmtSNgI1jSraOFWifhMep/jUx4dbGgX6k10aDm8Qpq4LyqDFiAVUSfxN08l6nqfYc6vC8HVgVynWB4SdJ2HvB+VYOA2kOUrqNDqdPLfepzTXAyyIodnBArmUyRvpI9GFQ3rc7CCN9Z+VdBucDsyGAIY81ZgSPODr71pf7O2P2CeZ8Tfxqai2HxFZQ8BizazQA08jt6/Kjk4uBMWUBjSBEHz8vIVasdwCwwACAROWCQf9PKgLnZtFC6anSfFAaJjfprTPG0MpJlbF1ySTqx5nYegrZbwDAsVnyHLzimw4SCSGG3KTH51BiMHbVguX6n+NTXtCbZ1Yyp8IEL/wD1PmT+6ty1S4bBoNhAPmfTrTTG8KTu1u21OX8WpMEbnUzXRdck9F7ldvGhHNPDhE00056mfz1qK7g7W8GJ6n+NENUJgkiZHpz96gckVZ7fDLETkM/3m/jWh4ZZ/Y/4m/jQYyRVLrUM5qy4rhtuUABEnWSQAPIzS3F4a3mOVSANIBJkzyJO0VOQyQomvRTzCcLR4JEDnJMn61K3Z/Xw5Y5SWn86Ueh7dwmKssVZQCVkjwsuUgtroV2JqFMbegLm0GUroNIIKx4Z0IEV7jDftNDOQ2VSYaSF8SAEjmIIjl60JJ2k/M+lIsc69BFkte7TfwGA4vifhz6k7wMx2ABMaifrzre5dxORixbKfC5heekTHn/GlneEGcxGvU776GrFgeFtdsXLru4RMrGScrOSAqgbZufkBQblDaQmRqLpoHRrgw8QFtM+/wCIsq7dYAb0lutQ4ixdW0CgBRyI1UtOug1mOteXbr3nTDi4AiSAWOiyczx1JJ23OgovH8Au2rws27guFdVK+GCcgPhk5dXXXnBp8UnVsE5wktgJMZiSIEySdkG5IBjSNz9a3XvMsnN4p1CjWRrFeC9dAIF5iqxBVmAYHxAgkAsNZnp5VoWuROZo3+I6CDrHLY0/iJctEZRbWyC+9uqficFWGwAg7iI/UV6Q0lmW4xY7kak6/wDSflUC3XEkswO5ObU6RJ8409KZrgL0qO8Mnbxt5fXxe3vWi48qgNTWwJacnXKeevpMj6H5USoKwCrLO0iKxeGXW7xQ0hCQ/iOUSMxny8evqd6lw/DbxuBQJeDAY8lMGJ6bwORB51n1Ci6bQrw2CXcIBpsOXvUtuyqEFiI1rMRccXDbOUkbwQwHuNKEeyZ2mKHO64KKW1PkIvY0bISSefSo7BA/DPXrWJYgTz008tZj6VID61mn5BVPkLt3+gitrL5yQzAaHLpoTpAJ5SJ12mKDMn4Zoq1Zgfr60YuV7iyjGticCtgPKvVE61uNa6E7OZqibAubRN0xngi2N5J0k9BQrksTOvNp3/RrdzBJ58hXoWBJgE++tCSsCB1cZvIcvOpANZnQ9eVem0Ij51GLUD+daMadhNbehK+4/wBaMtBcsNqeXTXf8h8qCvESOtEWxm8qL3GBcbhQEMaMNddiKrN6wc0/lVzvWlKwTJI2mY/nS08Ng+KY6j94qEoblExNataajQ1YeB3rRXu3jKScwOw0EfvoS7gdfTlv8q2tLG21NJWqGi6YDjcOLV51QygJgjXTkJ/fUd6wuX9fIdaMvWjqQNqT3nIOtJbWxVKK3rkMtW9K0tsJhpHONvlpUK3QQFbQc+vt/Ki1xCgSddOmumnzoOTGWnlC25gbl3vGUgBBzB18hApQ40U/oin17iTIh1y76eR3+dVtLTO06qvLSdKVOxWM8O6KC0hmP4dIE/mNqxmHWPRTFQ4bALPhQvzJPITqSJjntR/czyX5Cm3A2bX1uP8AHcZondidYA/KK8sYBmYKPxELIJPvpyFaqgG4qe2ummg8vlUlHIv/AEHUqpX/AGH2uzJL5e8HhEnwncyNP8vP+EscBw3E3MMipdAtXLr+EAnxJKlm8oTw66zoNDCIgkzJJ5GTI9OlbrbAECR6E07jfIrd7sMudjsQdUyPIUzmCnxdAddIM1JZ7N4py7Bx3guNbcZiDK5TJfYgmIH9knlQNpipBUkFSCNdiNQfY1L96cl5dpfNn8Rls5BefUgT6UVGgBd/szjGBdmzAZiT3oPwBS3PloPahF7O3Tbt3swNu53fiOaQblxrKgg6nxTqJ0M86i7sefPmeYg/MaVsVEbnkIk7Db5VnBGsOxfZq9aF1jd/qyZyhtcid4craaQAJ5+lT4vgWLEFbwYEKQcxUmQCNSATrcy6neRGlJwinQztsSYqa4Ad5MxMknbQT6VoxS4M3Yxv9n8bbt3cRccqLZLsc0yVJDNM6xI+flpHc7McQzqpYCNJNwEqpyljAMx4hMa7Uta4AYcmNYMmDMzOuhgn1pdi8YEZwGMkDKQx8MCN502Bo6U+UZNlkfs5iLC3GcqAozTmBLDMQIUagmCdeVLlxQDhWBlgJYbc4H661WGv3FI8bR0k9ZHqJM0bgsbLksxBj2OuooNSukHTHktFsiZGpomaV2MQtTd6SOQ10qidbMnJeaC2uQZ/U1Hcv7eLXn6V7hlU6MQTznlRF0BtFgx+valfmPFUyJMX0O9E2XgA9aBvYIyCD7Rzr1rhRgLmnTpRg5XuaailS3GtlNy29etzPyqCziA2s0PirjAymh5g/C3r0Pn+dVrzOet9wu6BH76GS4CYJ295HUVHaxec5TKsN1O8dR+0PMVHeto06ejKYafUUbZqoJtNmiT6+Ub1texECld5Ta1zFpgEHn025n0qTD4kyQ6kQPCJB9TIoag6Q+QN/oalu3lynwyf1tQDPPKevTetTd8oEdJH8qVhCrV9s2w15miFtggdOtLc886ls3iBAMflQGsnxNvkKS43C+IGImmdoO34tfIj60zs4RGDW2YZspyyDAPl571LJstSOjC1L0H5lRGHZpyiYrxcZ3COGUkt4SSfLpTE3O5ORtV/C3MeTDl60LxK8lwhYH9o/kKLUWrTFuSlTXBX+JKzhcq766nT5UTwrhpLKJEzux0FNr2GB23oZVAmdTyrJUhW7YfjLQEKvwLsRz8zSe5jLYJlxPpUuMxRy5FPqaERFjlWlzsZErY+23P6VJbxdv8Aa+lZWURXKiZcdb/a+lerjrf7X0rKysBSPTjkHOtDxG2NZrKyiw2F3QVYoysjCCQwgiQCNPMEH3rEblWVlAxtE17NZWVjA+NvZBO86AdTyFJFAZzPPedMp/fXlZWCjy5bIYLIaNh7czWq2yDMEflWVlYZBmEu60WMU421Hn+6srKKdozQ1wl98gLQwbltBmN6ItY1BOgzaRBmd+nOsrKCW4JPYPw8kS0A/sz+ta9u2wya6gzWVlWJi+3hGnRoHzqa3h2Ohf5CvKygZs1xvDXMFbniXVTH0PUHmKW4bFPLK4i4p8STyOxHXTWaysrS2AtwfF4wOe7VSSCCZ0A6ya8fEEEK5h1iCD8Q2lTz5aeVZWVPU7H0oNt4wgQVM7fofwmiQ5ywPlG9ZWU6ENWI2iDzr0CeunyrKyibgY4XSI003POsxl4MI3PlWVlafq0CPrWWlOza47BpdkC6oIleccmHM/xql3+zuWRcQqw5GQdp1FZWV5XTyepx8j0ci1Ntii7NsxOYcjzoYtmJbbWvayu5cHNLkExmGk5lImN+RHQ0sfNOuYeWUn6jQ1lZWQp//9k=">
            <a:extLst>
              <a:ext uri="{FF2B5EF4-FFF2-40B4-BE49-F238E27FC236}">
                <a16:creationId xmlns:a16="http://schemas.microsoft.com/office/drawing/2014/main" id="{CD26BE4D-BD79-EC4E-ABF4-6F81804FB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3098" y="5555004"/>
            <a:ext cx="4087070" cy="22964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alexa">
            <a:extLst>
              <a:ext uri="{FF2B5EF4-FFF2-40B4-BE49-F238E27FC236}">
                <a16:creationId xmlns:a16="http://schemas.microsoft.com/office/drawing/2014/main" id="{62CCEDC0-4AF2-3D45-8C41-7456A131D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660" y="6058697"/>
            <a:ext cx="3474489" cy="14851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google translate">
            <a:extLst>
              <a:ext uri="{FF2B5EF4-FFF2-40B4-BE49-F238E27FC236}">
                <a16:creationId xmlns:a16="http://schemas.microsoft.com/office/drawing/2014/main" id="{6407393E-E4B8-6D42-9296-EF800FAF1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8195" y="2754524"/>
            <a:ext cx="2103356" cy="210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6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983200-0EDD-D449-84B9-5A49DA7781F6}"/>
              </a:ext>
            </a:extLst>
          </p:cNvPr>
          <p:cNvSpPr>
            <a:spLocks noGrp="1"/>
          </p:cNvSpPr>
          <p:nvPr>
            <p:ph type="sldNum" sz="quarter" idx="12"/>
          </p:nvPr>
        </p:nvSpPr>
        <p:spPr/>
        <p:txBody>
          <a:bodyPr/>
          <a:lstStyle/>
          <a:p>
            <a:fld id="{FE7A4BB3-E848-5A44-82DF-322201952CD8}" type="slidenum">
              <a:rPr lang="en-US" smtClean="0"/>
              <a:pPr/>
              <a:t>29</a:t>
            </a:fld>
            <a:endParaRPr lang="en-US"/>
          </a:p>
        </p:txBody>
      </p:sp>
      <p:sp>
        <p:nvSpPr>
          <p:cNvPr id="3" name="Title 2">
            <a:extLst>
              <a:ext uri="{FF2B5EF4-FFF2-40B4-BE49-F238E27FC236}">
                <a16:creationId xmlns:a16="http://schemas.microsoft.com/office/drawing/2014/main" id="{026F2BB5-8511-2148-AF27-450782BE012A}"/>
              </a:ext>
            </a:extLst>
          </p:cNvPr>
          <p:cNvSpPr>
            <a:spLocks noGrp="1"/>
          </p:cNvSpPr>
          <p:nvPr>
            <p:ph type="title"/>
          </p:nvPr>
        </p:nvSpPr>
        <p:spPr/>
        <p:txBody>
          <a:bodyPr/>
          <a:lstStyle/>
          <a:p>
            <a:r>
              <a:rPr lang="en-US" dirty="0"/>
              <a:t>Deep Learning on Images</a:t>
            </a:r>
          </a:p>
        </p:txBody>
      </p:sp>
      <p:pic>
        <p:nvPicPr>
          <p:cNvPr id="6" name="Picture 2" descr="http://farm3.static.flickr.com/2342/2057799082_5f3a7d1857.jpg">
            <a:extLst>
              <a:ext uri="{FF2B5EF4-FFF2-40B4-BE49-F238E27FC236}">
                <a16:creationId xmlns:a16="http://schemas.microsoft.com/office/drawing/2014/main" id="{762B2B05-6C3C-6B4C-B5F9-AE7E10D76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446" y="4215756"/>
            <a:ext cx="2729223" cy="18176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BDDC8D5B-7A25-BE49-BB3C-5B3C6A71B61A}"/>
              </a:ext>
            </a:extLst>
          </p:cNvPr>
          <p:cNvSpPr txBox="1">
            <a:spLocks/>
          </p:cNvSpPr>
          <p:nvPr/>
        </p:nvSpPr>
        <p:spPr>
          <a:xfrm>
            <a:off x="10950115" y="1878797"/>
            <a:ext cx="1303627" cy="307777"/>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t>Output</a:t>
            </a:r>
          </a:p>
        </p:txBody>
      </p:sp>
      <p:grpSp>
        <p:nvGrpSpPr>
          <p:cNvPr id="9" name="Group 8">
            <a:extLst>
              <a:ext uri="{FF2B5EF4-FFF2-40B4-BE49-F238E27FC236}">
                <a16:creationId xmlns:a16="http://schemas.microsoft.com/office/drawing/2014/main" id="{8D7EF53C-24A4-3E41-A59C-3039A76B6BD5}"/>
              </a:ext>
            </a:extLst>
          </p:cNvPr>
          <p:cNvGrpSpPr/>
          <p:nvPr/>
        </p:nvGrpSpPr>
        <p:grpSpPr>
          <a:xfrm>
            <a:off x="9874157" y="2344231"/>
            <a:ext cx="3463099" cy="1495329"/>
            <a:chOff x="4663862" y="1859659"/>
            <a:chExt cx="4157920" cy="1690186"/>
          </a:xfrm>
        </p:grpSpPr>
        <p:pic>
          <p:nvPicPr>
            <p:cNvPr id="10" name="Graphic 9" descr="Cat">
              <a:extLst>
                <a:ext uri="{FF2B5EF4-FFF2-40B4-BE49-F238E27FC236}">
                  <a16:creationId xmlns:a16="http://schemas.microsoft.com/office/drawing/2014/main" id="{98097262-5685-F541-BCFB-68F780D5F3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63862" y="1859659"/>
              <a:ext cx="822960" cy="822960"/>
            </a:xfrm>
            <a:prstGeom prst="rect">
              <a:avLst/>
            </a:prstGeom>
          </p:spPr>
        </p:pic>
        <p:sp>
          <p:nvSpPr>
            <p:cNvPr id="11" name="Rectangle 10">
              <a:extLst>
                <a:ext uri="{FF2B5EF4-FFF2-40B4-BE49-F238E27FC236}">
                  <a16:creationId xmlns:a16="http://schemas.microsoft.com/office/drawing/2014/main" id="{601E6FFA-567B-054C-8E65-FF218C5F7AF0}"/>
                </a:ext>
              </a:extLst>
            </p:cNvPr>
            <p:cNvSpPr/>
            <p:nvPr/>
          </p:nvSpPr>
          <p:spPr>
            <a:xfrm>
              <a:off x="5282183" y="2086473"/>
              <a:ext cx="491225" cy="369332"/>
            </a:xfrm>
            <a:prstGeom prst="rect">
              <a:avLst/>
            </a:prstGeom>
          </p:spPr>
          <p:txBody>
            <a:bodyPr wrap="none">
              <a:spAutoFit/>
            </a:bodyPr>
            <a:lstStyle/>
            <a:p>
              <a:pPr defTabSz="457200"/>
              <a:r>
                <a:rPr lang="en-US">
                  <a:solidFill>
                    <a:srgbClr val="007229"/>
                  </a:solidFill>
                  <a:latin typeface="Calibri"/>
                </a:rPr>
                <a:t>yes</a:t>
              </a:r>
            </a:p>
          </p:txBody>
        </p:sp>
        <p:pic>
          <p:nvPicPr>
            <p:cNvPr id="12" name="Graphic 11" descr="Dog">
              <a:extLst>
                <a:ext uri="{FF2B5EF4-FFF2-40B4-BE49-F238E27FC236}">
                  <a16:creationId xmlns:a16="http://schemas.microsoft.com/office/drawing/2014/main" id="{CA327056-9CC2-E348-93CA-64CEDC8D7D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2369" y="1859659"/>
              <a:ext cx="822960" cy="822960"/>
            </a:xfrm>
            <a:prstGeom prst="rect">
              <a:avLst/>
            </a:prstGeom>
          </p:spPr>
        </p:pic>
        <p:sp>
          <p:nvSpPr>
            <p:cNvPr id="13" name="Rectangle 12">
              <a:extLst>
                <a:ext uri="{FF2B5EF4-FFF2-40B4-BE49-F238E27FC236}">
                  <a16:creationId xmlns:a16="http://schemas.microsoft.com/office/drawing/2014/main" id="{92E7158F-19AE-6347-B9C2-E548DC1107DC}"/>
                </a:ext>
              </a:extLst>
            </p:cNvPr>
            <p:cNvSpPr/>
            <p:nvPr/>
          </p:nvSpPr>
          <p:spPr>
            <a:xfrm>
              <a:off x="6869273" y="2086473"/>
              <a:ext cx="428322" cy="369332"/>
            </a:xfrm>
            <a:prstGeom prst="rect">
              <a:avLst/>
            </a:prstGeom>
          </p:spPr>
          <p:txBody>
            <a:bodyPr wrap="none">
              <a:spAutoFit/>
            </a:bodyPr>
            <a:lstStyle/>
            <a:p>
              <a:pPr defTabSz="457200"/>
              <a:r>
                <a:rPr lang="en-US">
                  <a:solidFill>
                    <a:srgbClr val="C10435"/>
                  </a:solidFill>
                  <a:latin typeface="Calibri"/>
                </a:rPr>
                <a:t>no</a:t>
              </a:r>
            </a:p>
          </p:txBody>
        </p:sp>
        <p:pic>
          <p:nvPicPr>
            <p:cNvPr id="14" name="Graphic 13" descr="Panda">
              <a:extLst>
                <a:ext uri="{FF2B5EF4-FFF2-40B4-BE49-F238E27FC236}">
                  <a16:creationId xmlns:a16="http://schemas.microsoft.com/office/drawing/2014/main" id="{D2D1809C-CFF6-B04C-AA73-B2EB6C22F8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20877" y="1859659"/>
              <a:ext cx="822960" cy="822960"/>
            </a:xfrm>
            <a:prstGeom prst="rect">
              <a:avLst/>
            </a:prstGeom>
          </p:spPr>
        </p:pic>
        <p:sp>
          <p:nvSpPr>
            <p:cNvPr id="15" name="Rectangle 14">
              <a:extLst>
                <a:ext uri="{FF2B5EF4-FFF2-40B4-BE49-F238E27FC236}">
                  <a16:creationId xmlns:a16="http://schemas.microsoft.com/office/drawing/2014/main" id="{39F2E3A4-6E8D-4A43-922A-17CDF8DF3434}"/>
                </a:ext>
              </a:extLst>
            </p:cNvPr>
            <p:cNvSpPr/>
            <p:nvPr/>
          </p:nvSpPr>
          <p:spPr>
            <a:xfrm>
              <a:off x="8393460" y="2087668"/>
              <a:ext cx="428322" cy="369332"/>
            </a:xfrm>
            <a:prstGeom prst="rect">
              <a:avLst/>
            </a:prstGeom>
          </p:spPr>
          <p:txBody>
            <a:bodyPr wrap="none">
              <a:spAutoFit/>
            </a:bodyPr>
            <a:lstStyle/>
            <a:p>
              <a:pPr defTabSz="457200"/>
              <a:r>
                <a:rPr lang="en-US">
                  <a:solidFill>
                    <a:srgbClr val="C10435"/>
                  </a:solidFill>
                  <a:latin typeface="Calibri"/>
                </a:rPr>
                <a:t>no</a:t>
              </a:r>
            </a:p>
          </p:txBody>
        </p:sp>
        <p:pic>
          <p:nvPicPr>
            <p:cNvPr id="16" name="Graphic 15" descr="Ice cream">
              <a:extLst>
                <a:ext uri="{FF2B5EF4-FFF2-40B4-BE49-F238E27FC236}">
                  <a16:creationId xmlns:a16="http://schemas.microsoft.com/office/drawing/2014/main" id="{82148DF0-5EFB-FB47-9A4D-32EF44E314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63862" y="2726885"/>
              <a:ext cx="822960" cy="822960"/>
            </a:xfrm>
            <a:prstGeom prst="rect">
              <a:avLst/>
            </a:prstGeom>
          </p:spPr>
        </p:pic>
        <p:sp>
          <p:nvSpPr>
            <p:cNvPr id="17" name="Rectangle 16">
              <a:extLst>
                <a:ext uri="{FF2B5EF4-FFF2-40B4-BE49-F238E27FC236}">
                  <a16:creationId xmlns:a16="http://schemas.microsoft.com/office/drawing/2014/main" id="{00177BBA-E567-1E4F-B933-20D2407D9BD2}"/>
                </a:ext>
              </a:extLst>
            </p:cNvPr>
            <p:cNvSpPr/>
            <p:nvPr/>
          </p:nvSpPr>
          <p:spPr>
            <a:xfrm>
              <a:off x="5313634" y="2953699"/>
              <a:ext cx="428322" cy="369332"/>
            </a:xfrm>
            <a:prstGeom prst="rect">
              <a:avLst/>
            </a:prstGeom>
          </p:spPr>
          <p:txBody>
            <a:bodyPr wrap="none">
              <a:spAutoFit/>
            </a:bodyPr>
            <a:lstStyle/>
            <a:p>
              <a:pPr defTabSz="457200"/>
              <a:r>
                <a:rPr lang="en-US">
                  <a:solidFill>
                    <a:srgbClr val="C10435"/>
                  </a:solidFill>
                  <a:latin typeface="Calibri"/>
                </a:rPr>
                <a:t>no</a:t>
              </a:r>
            </a:p>
          </p:txBody>
        </p:sp>
        <p:pic>
          <p:nvPicPr>
            <p:cNvPr id="18" name="Graphic 17" descr="Hammer">
              <a:extLst>
                <a:ext uri="{FF2B5EF4-FFF2-40B4-BE49-F238E27FC236}">
                  <a16:creationId xmlns:a16="http://schemas.microsoft.com/office/drawing/2014/main" id="{E1C72950-FBFE-E34E-AAFB-73C025579C3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92369" y="2726885"/>
              <a:ext cx="822960" cy="822960"/>
            </a:xfrm>
            <a:prstGeom prst="rect">
              <a:avLst/>
            </a:prstGeom>
          </p:spPr>
        </p:pic>
        <p:sp>
          <p:nvSpPr>
            <p:cNvPr id="19" name="Rectangle 18">
              <a:extLst>
                <a:ext uri="{FF2B5EF4-FFF2-40B4-BE49-F238E27FC236}">
                  <a16:creationId xmlns:a16="http://schemas.microsoft.com/office/drawing/2014/main" id="{943194E2-592C-9A4F-B31A-0034AC4E4018}"/>
                </a:ext>
              </a:extLst>
            </p:cNvPr>
            <p:cNvSpPr/>
            <p:nvPr/>
          </p:nvSpPr>
          <p:spPr>
            <a:xfrm>
              <a:off x="6863096" y="2953699"/>
              <a:ext cx="428322" cy="369332"/>
            </a:xfrm>
            <a:prstGeom prst="rect">
              <a:avLst/>
            </a:prstGeom>
          </p:spPr>
          <p:txBody>
            <a:bodyPr wrap="none">
              <a:spAutoFit/>
            </a:bodyPr>
            <a:lstStyle/>
            <a:p>
              <a:pPr defTabSz="457200"/>
              <a:r>
                <a:rPr lang="en-US">
                  <a:solidFill>
                    <a:srgbClr val="C10435"/>
                  </a:solidFill>
                  <a:latin typeface="Calibri"/>
                </a:rPr>
                <a:t>no</a:t>
              </a:r>
            </a:p>
          </p:txBody>
        </p:sp>
        <p:pic>
          <p:nvPicPr>
            <p:cNvPr id="20" name="Graphic 19" descr="Bus">
              <a:extLst>
                <a:ext uri="{FF2B5EF4-FFF2-40B4-BE49-F238E27FC236}">
                  <a16:creationId xmlns:a16="http://schemas.microsoft.com/office/drawing/2014/main" id="{09E2D1DF-1283-8D4E-97F9-0C811A5264D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20877" y="2726885"/>
              <a:ext cx="822960" cy="822960"/>
            </a:xfrm>
            <a:prstGeom prst="rect">
              <a:avLst/>
            </a:prstGeom>
          </p:spPr>
        </p:pic>
        <p:sp>
          <p:nvSpPr>
            <p:cNvPr id="21" name="Rectangle 20">
              <a:extLst>
                <a:ext uri="{FF2B5EF4-FFF2-40B4-BE49-F238E27FC236}">
                  <a16:creationId xmlns:a16="http://schemas.microsoft.com/office/drawing/2014/main" id="{95359B46-95AD-D244-80A3-848622D8A668}"/>
                </a:ext>
              </a:extLst>
            </p:cNvPr>
            <p:cNvSpPr/>
            <p:nvPr/>
          </p:nvSpPr>
          <p:spPr>
            <a:xfrm>
              <a:off x="8393460" y="2953699"/>
              <a:ext cx="428322" cy="369332"/>
            </a:xfrm>
            <a:prstGeom prst="rect">
              <a:avLst/>
            </a:prstGeom>
          </p:spPr>
          <p:txBody>
            <a:bodyPr wrap="none">
              <a:spAutoFit/>
            </a:bodyPr>
            <a:lstStyle/>
            <a:p>
              <a:pPr defTabSz="457200"/>
              <a:r>
                <a:rPr lang="en-US">
                  <a:solidFill>
                    <a:srgbClr val="C10435"/>
                  </a:solidFill>
                  <a:latin typeface="Calibri"/>
                </a:rPr>
                <a:t>no</a:t>
              </a:r>
            </a:p>
          </p:txBody>
        </p:sp>
      </p:grpSp>
      <p:sp>
        <p:nvSpPr>
          <p:cNvPr id="26" name="Content Placeholder 25">
            <a:extLst>
              <a:ext uri="{FF2B5EF4-FFF2-40B4-BE49-F238E27FC236}">
                <a16:creationId xmlns:a16="http://schemas.microsoft.com/office/drawing/2014/main" id="{668C5576-EE3A-1C40-8CF6-BCDF84D44498}"/>
              </a:ext>
            </a:extLst>
          </p:cNvPr>
          <p:cNvSpPr>
            <a:spLocks noGrp="1"/>
          </p:cNvSpPr>
          <p:nvPr>
            <p:ph sz="quarter" idx="20"/>
          </p:nvPr>
        </p:nvSpPr>
        <p:spPr>
          <a:xfrm>
            <a:off x="5263164" y="2808409"/>
            <a:ext cx="4245591" cy="566974"/>
          </a:xfrm>
        </p:spPr>
        <p:txBody>
          <a:bodyPr/>
          <a:lstStyle/>
          <a:p>
            <a:pPr marL="0" indent="0" algn="ctr">
              <a:buNone/>
            </a:pPr>
            <a:r>
              <a:rPr lang="en-US" dirty="0"/>
              <a:t>Classification</a:t>
            </a:r>
          </a:p>
        </p:txBody>
      </p:sp>
      <p:sp>
        <p:nvSpPr>
          <p:cNvPr id="27" name="Content Placeholder 2">
            <a:extLst>
              <a:ext uri="{FF2B5EF4-FFF2-40B4-BE49-F238E27FC236}">
                <a16:creationId xmlns:a16="http://schemas.microsoft.com/office/drawing/2014/main" id="{3CE3D5B7-3138-F941-9AB3-A3161BB90FA1}"/>
              </a:ext>
            </a:extLst>
          </p:cNvPr>
          <p:cNvSpPr txBox="1">
            <a:spLocks/>
          </p:cNvSpPr>
          <p:nvPr/>
        </p:nvSpPr>
        <p:spPr>
          <a:xfrm>
            <a:off x="2176243" y="1880414"/>
            <a:ext cx="1303627" cy="307777"/>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t>Input</a:t>
            </a:r>
          </a:p>
        </p:txBody>
      </p:sp>
      <p:sp>
        <p:nvSpPr>
          <p:cNvPr id="28" name="Content Placeholder 2">
            <a:extLst>
              <a:ext uri="{FF2B5EF4-FFF2-40B4-BE49-F238E27FC236}">
                <a16:creationId xmlns:a16="http://schemas.microsoft.com/office/drawing/2014/main" id="{A45AA8D7-B498-AB42-9791-25F77BD2CA03}"/>
              </a:ext>
            </a:extLst>
          </p:cNvPr>
          <p:cNvSpPr txBox="1">
            <a:spLocks/>
          </p:cNvSpPr>
          <p:nvPr/>
        </p:nvSpPr>
        <p:spPr>
          <a:xfrm>
            <a:off x="6663383" y="1878797"/>
            <a:ext cx="1303627" cy="307777"/>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t>Task</a:t>
            </a:r>
          </a:p>
        </p:txBody>
      </p:sp>
      <p:pic>
        <p:nvPicPr>
          <p:cNvPr id="29" name="Picture 2" descr="http://farm3.static.flickr.com/2342/2057799082_5f3a7d1857.jpg">
            <a:extLst>
              <a:ext uri="{FF2B5EF4-FFF2-40B4-BE49-F238E27FC236}">
                <a16:creationId xmlns:a16="http://schemas.microsoft.com/office/drawing/2014/main" id="{74CE2A9C-F6BD-F847-BAD9-7645BD432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9407" y="4215756"/>
            <a:ext cx="2729223" cy="1817662"/>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25">
            <a:extLst>
              <a:ext uri="{FF2B5EF4-FFF2-40B4-BE49-F238E27FC236}">
                <a16:creationId xmlns:a16="http://schemas.microsoft.com/office/drawing/2014/main" id="{AD149898-86D7-EC4D-9AC2-3253FF109499}"/>
              </a:ext>
            </a:extLst>
          </p:cNvPr>
          <p:cNvSpPr txBox="1">
            <a:spLocks/>
          </p:cNvSpPr>
          <p:nvPr/>
        </p:nvSpPr>
        <p:spPr>
          <a:xfrm>
            <a:off x="5192403" y="4745151"/>
            <a:ext cx="4245591" cy="566974"/>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dirty="0"/>
              <a:t>Object Detection</a:t>
            </a:r>
          </a:p>
        </p:txBody>
      </p:sp>
      <p:sp>
        <p:nvSpPr>
          <p:cNvPr id="31" name="Rectangle 30">
            <a:extLst>
              <a:ext uri="{FF2B5EF4-FFF2-40B4-BE49-F238E27FC236}">
                <a16:creationId xmlns:a16="http://schemas.microsoft.com/office/drawing/2014/main" id="{D8E8F89F-F0CE-6E49-B8B0-8A8113176CFB}"/>
              </a:ext>
            </a:extLst>
          </p:cNvPr>
          <p:cNvSpPr/>
          <p:nvPr/>
        </p:nvSpPr>
        <p:spPr>
          <a:xfrm>
            <a:off x="10373484" y="4215756"/>
            <a:ext cx="1838395" cy="18176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4212B0FA-DD72-7C41-B6C5-208149147259}"/>
              </a:ext>
            </a:extLst>
          </p:cNvPr>
          <p:cNvSpPr txBox="1">
            <a:spLocks/>
          </p:cNvSpPr>
          <p:nvPr/>
        </p:nvSpPr>
        <p:spPr>
          <a:xfrm>
            <a:off x="9989054" y="4214699"/>
            <a:ext cx="1303627" cy="307777"/>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rgbClr val="FF0000"/>
                </a:solidFill>
              </a:rPr>
              <a:t>Cat</a:t>
            </a:r>
          </a:p>
        </p:txBody>
      </p:sp>
      <p:sp>
        <p:nvSpPr>
          <p:cNvPr id="33" name="Content Placeholder 25">
            <a:extLst>
              <a:ext uri="{FF2B5EF4-FFF2-40B4-BE49-F238E27FC236}">
                <a16:creationId xmlns:a16="http://schemas.microsoft.com/office/drawing/2014/main" id="{C301E116-DAC7-E047-8CAC-7203659E6C3B}"/>
              </a:ext>
            </a:extLst>
          </p:cNvPr>
          <p:cNvSpPr txBox="1">
            <a:spLocks/>
          </p:cNvSpPr>
          <p:nvPr/>
        </p:nvSpPr>
        <p:spPr>
          <a:xfrm>
            <a:off x="5192402" y="6990120"/>
            <a:ext cx="4245591" cy="566974"/>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dirty="0"/>
              <a:t>Semantic Segmentation</a:t>
            </a:r>
          </a:p>
        </p:txBody>
      </p:sp>
      <p:pic>
        <p:nvPicPr>
          <p:cNvPr id="34" name="Picture 2" descr="http://farm3.static.flickr.com/2342/2057799082_5f3a7d1857.jpg">
            <a:extLst>
              <a:ext uri="{FF2B5EF4-FFF2-40B4-BE49-F238E27FC236}">
                <a16:creationId xmlns:a16="http://schemas.microsoft.com/office/drawing/2014/main" id="{CDE0B161-A497-2A47-94BF-DEE586C53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9407" y="6246432"/>
            <a:ext cx="2729223" cy="1817662"/>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4">
            <a:extLst>
              <a:ext uri="{FF2B5EF4-FFF2-40B4-BE49-F238E27FC236}">
                <a16:creationId xmlns:a16="http://schemas.microsoft.com/office/drawing/2014/main" id="{DE5A70AC-C5BA-384B-BF23-FBCF69BB13B6}"/>
              </a:ext>
            </a:extLst>
          </p:cNvPr>
          <p:cNvSpPr/>
          <p:nvPr/>
        </p:nvSpPr>
        <p:spPr>
          <a:xfrm>
            <a:off x="10399222" y="6267796"/>
            <a:ext cx="1720734" cy="1770611"/>
          </a:xfrm>
          <a:custGeom>
            <a:avLst/>
            <a:gdLst>
              <a:gd name="connsiteX0" fmla="*/ 99753 w 1720734"/>
              <a:gd name="connsiteY0" fmla="*/ 249382 h 1770611"/>
              <a:gd name="connsiteX1" fmla="*/ 382385 w 1720734"/>
              <a:gd name="connsiteY1" fmla="*/ 340822 h 1770611"/>
              <a:gd name="connsiteX2" fmla="*/ 515389 w 1720734"/>
              <a:gd name="connsiteY2" fmla="*/ 473826 h 1770611"/>
              <a:gd name="connsiteX3" fmla="*/ 914400 w 1720734"/>
              <a:gd name="connsiteY3" fmla="*/ 349135 h 1770611"/>
              <a:gd name="connsiteX4" fmla="*/ 1205345 w 1720734"/>
              <a:gd name="connsiteY4" fmla="*/ 0 h 1770611"/>
              <a:gd name="connsiteX5" fmla="*/ 1288473 w 1720734"/>
              <a:gd name="connsiteY5" fmla="*/ 49877 h 1770611"/>
              <a:gd name="connsiteX6" fmla="*/ 1330036 w 1720734"/>
              <a:gd name="connsiteY6" fmla="*/ 623455 h 1770611"/>
              <a:gd name="connsiteX7" fmla="*/ 1446414 w 1720734"/>
              <a:gd name="connsiteY7" fmla="*/ 939339 h 1770611"/>
              <a:gd name="connsiteX8" fmla="*/ 1487978 w 1720734"/>
              <a:gd name="connsiteY8" fmla="*/ 1055717 h 1770611"/>
              <a:gd name="connsiteX9" fmla="*/ 1612669 w 1720734"/>
              <a:gd name="connsiteY9" fmla="*/ 1197033 h 1770611"/>
              <a:gd name="connsiteX10" fmla="*/ 1720734 w 1720734"/>
              <a:gd name="connsiteY10" fmla="*/ 1413164 h 1770611"/>
              <a:gd name="connsiteX11" fmla="*/ 1596043 w 1720734"/>
              <a:gd name="connsiteY11" fmla="*/ 1662546 h 1770611"/>
              <a:gd name="connsiteX12" fmla="*/ 1263534 w 1720734"/>
              <a:gd name="connsiteY12" fmla="*/ 1737360 h 1770611"/>
              <a:gd name="connsiteX13" fmla="*/ 1047403 w 1720734"/>
              <a:gd name="connsiteY13" fmla="*/ 1687484 h 1770611"/>
              <a:gd name="connsiteX14" fmla="*/ 1014153 w 1720734"/>
              <a:gd name="connsiteY14" fmla="*/ 1579419 h 1770611"/>
              <a:gd name="connsiteX15" fmla="*/ 640080 w 1720734"/>
              <a:gd name="connsiteY15" fmla="*/ 1604357 h 1770611"/>
              <a:gd name="connsiteX16" fmla="*/ 556953 w 1720734"/>
              <a:gd name="connsiteY16" fmla="*/ 1704109 h 1770611"/>
              <a:gd name="connsiteX17" fmla="*/ 224443 w 1720734"/>
              <a:gd name="connsiteY17" fmla="*/ 1770611 h 1770611"/>
              <a:gd name="connsiteX18" fmla="*/ 108065 w 1720734"/>
              <a:gd name="connsiteY18" fmla="*/ 1695797 h 1770611"/>
              <a:gd name="connsiteX19" fmla="*/ 149629 w 1720734"/>
              <a:gd name="connsiteY19" fmla="*/ 1521229 h 1770611"/>
              <a:gd name="connsiteX20" fmla="*/ 324196 w 1720734"/>
              <a:gd name="connsiteY20" fmla="*/ 1463040 h 1770611"/>
              <a:gd name="connsiteX21" fmla="*/ 133003 w 1720734"/>
              <a:gd name="connsiteY21" fmla="*/ 1188720 h 1770611"/>
              <a:gd name="connsiteX22" fmla="*/ 116378 w 1720734"/>
              <a:gd name="connsiteY22" fmla="*/ 939339 h 1770611"/>
              <a:gd name="connsiteX23" fmla="*/ 0 w 1720734"/>
              <a:gd name="connsiteY23" fmla="*/ 565266 h 1770611"/>
              <a:gd name="connsiteX24" fmla="*/ 99753 w 1720734"/>
              <a:gd name="connsiteY24" fmla="*/ 249382 h 177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34" h="1770611">
                <a:moveTo>
                  <a:pt x="99753" y="249382"/>
                </a:moveTo>
                <a:lnTo>
                  <a:pt x="382385" y="340822"/>
                </a:lnTo>
                <a:lnTo>
                  <a:pt x="515389" y="473826"/>
                </a:lnTo>
                <a:lnTo>
                  <a:pt x="914400" y="349135"/>
                </a:lnTo>
                <a:lnTo>
                  <a:pt x="1205345" y="0"/>
                </a:lnTo>
                <a:lnTo>
                  <a:pt x="1288473" y="49877"/>
                </a:lnTo>
                <a:lnTo>
                  <a:pt x="1330036" y="623455"/>
                </a:lnTo>
                <a:lnTo>
                  <a:pt x="1446414" y="939339"/>
                </a:lnTo>
                <a:lnTo>
                  <a:pt x="1487978" y="1055717"/>
                </a:lnTo>
                <a:lnTo>
                  <a:pt x="1612669" y="1197033"/>
                </a:lnTo>
                <a:lnTo>
                  <a:pt x="1720734" y="1413164"/>
                </a:lnTo>
                <a:lnTo>
                  <a:pt x="1596043" y="1662546"/>
                </a:lnTo>
                <a:lnTo>
                  <a:pt x="1263534" y="1737360"/>
                </a:lnTo>
                <a:lnTo>
                  <a:pt x="1047403" y="1687484"/>
                </a:lnTo>
                <a:lnTo>
                  <a:pt x="1014153" y="1579419"/>
                </a:lnTo>
                <a:lnTo>
                  <a:pt x="640080" y="1604357"/>
                </a:lnTo>
                <a:lnTo>
                  <a:pt x="556953" y="1704109"/>
                </a:lnTo>
                <a:lnTo>
                  <a:pt x="224443" y="1770611"/>
                </a:lnTo>
                <a:lnTo>
                  <a:pt x="108065" y="1695797"/>
                </a:lnTo>
                <a:lnTo>
                  <a:pt x="149629" y="1521229"/>
                </a:lnTo>
                <a:lnTo>
                  <a:pt x="324196" y="1463040"/>
                </a:lnTo>
                <a:lnTo>
                  <a:pt x="133003" y="1188720"/>
                </a:lnTo>
                <a:lnTo>
                  <a:pt x="116378" y="939339"/>
                </a:lnTo>
                <a:lnTo>
                  <a:pt x="0" y="565266"/>
                </a:lnTo>
                <a:lnTo>
                  <a:pt x="99753" y="249382"/>
                </a:lnTo>
                <a:close/>
              </a:path>
            </a:pathLst>
          </a:custGeom>
          <a:solidFill>
            <a:srgbClr val="FF0000">
              <a:alpha val="2470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23435283-2E30-814C-AC70-D34949D756F2}"/>
              </a:ext>
            </a:extLst>
          </p:cNvPr>
          <p:cNvSpPr txBox="1">
            <a:spLocks/>
          </p:cNvSpPr>
          <p:nvPr/>
        </p:nvSpPr>
        <p:spPr>
          <a:xfrm>
            <a:off x="9955962" y="6242109"/>
            <a:ext cx="1303627" cy="307777"/>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rgbClr val="242424"/>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rgbClr val="242424"/>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rgbClr val="242424"/>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rgbClr val="242424"/>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rgbClr val="24242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rgbClr val="FF0000"/>
                </a:solidFill>
              </a:rPr>
              <a:t>Cat</a:t>
            </a:r>
          </a:p>
        </p:txBody>
      </p:sp>
    </p:spTree>
    <p:extLst>
      <p:ext uri="{BB962C8B-B14F-4D97-AF65-F5344CB8AC3E}">
        <p14:creationId xmlns:p14="http://schemas.microsoft.com/office/powerpoint/2010/main" val="333760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1332-1D67-4C48-9DD6-BAB047B76BDA}"/>
              </a:ext>
            </a:extLst>
          </p:cNvPr>
          <p:cNvSpPr>
            <a:spLocks noGrp="1"/>
          </p:cNvSpPr>
          <p:nvPr>
            <p:ph type="ctrTitle"/>
          </p:nvPr>
        </p:nvSpPr>
        <p:spPr/>
        <p:txBody>
          <a:bodyPr/>
          <a:lstStyle/>
          <a:p>
            <a:r>
              <a:rPr lang="en-US" dirty="0"/>
              <a:t>What is AI?</a:t>
            </a:r>
          </a:p>
        </p:txBody>
      </p:sp>
    </p:spTree>
    <p:extLst>
      <p:ext uri="{BB962C8B-B14F-4D97-AF65-F5344CB8AC3E}">
        <p14:creationId xmlns:p14="http://schemas.microsoft.com/office/powerpoint/2010/main" val="145478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BC327D-8D13-474D-A86C-AD50290B9176}"/>
              </a:ext>
            </a:extLst>
          </p:cNvPr>
          <p:cNvSpPr>
            <a:spLocks noGrp="1"/>
          </p:cNvSpPr>
          <p:nvPr>
            <p:ph type="sldNum" sz="quarter" idx="12"/>
          </p:nvPr>
        </p:nvSpPr>
        <p:spPr/>
        <p:txBody>
          <a:bodyPr/>
          <a:lstStyle/>
          <a:p>
            <a:fld id="{FE7A4BB3-E848-5A44-82DF-322201952CD8}" type="slidenum">
              <a:rPr lang="en-US" smtClean="0"/>
              <a:pPr/>
              <a:t>30</a:t>
            </a:fld>
            <a:endParaRPr lang="en-US" dirty="0"/>
          </a:p>
        </p:txBody>
      </p:sp>
      <p:sp>
        <p:nvSpPr>
          <p:cNvPr id="3" name="Title 2">
            <a:extLst>
              <a:ext uri="{FF2B5EF4-FFF2-40B4-BE49-F238E27FC236}">
                <a16:creationId xmlns:a16="http://schemas.microsoft.com/office/drawing/2014/main" id="{77F8B53E-2970-D84A-BDD6-9AA38DD42D31}"/>
              </a:ext>
            </a:extLst>
          </p:cNvPr>
          <p:cNvSpPr>
            <a:spLocks noGrp="1"/>
          </p:cNvSpPr>
          <p:nvPr>
            <p:ph type="title"/>
          </p:nvPr>
        </p:nvSpPr>
        <p:spPr/>
        <p:txBody>
          <a:bodyPr/>
          <a:lstStyle/>
          <a:p>
            <a:r>
              <a:rPr lang="en-US" dirty="0"/>
              <a:t>Deep Learning on Text</a:t>
            </a:r>
          </a:p>
        </p:txBody>
      </p:sp>
      <p:sp>
        <p:nvSpPr>
          <p:cNvPr id="11" name="TextBox 10">
            <a:extLst>
              <a:ext uri="{FF2B5EF4-FFF2-40B4-BE49-F238E27FC236}">
                <a16:creationId xmlns:a16="http://schemas.microsoft.com/office/drawing/2014/main" id="{29F6F510-A6FC-A349-A1D0-105923C7AD88}"/>
              </a:ext>
            </a:extLst>
          </p:cNvPr>
          <p:cNvSpPr txBox="1"/>
          <p:nvPr/>
        </p:nvSpPr>
        <p:spPr>
          <a:xfrm>
            <a:off x="1547283" y="2180618"/>
            <a:ext cx="3845859" cy="3083921"/>
          </a:xfrm>
          <a:prstGeom prst="rect">
            <a:avLst/>
          </a:prstGeom>
          <a:noFill/>
        </p:spPr>
        <p:txBody>
          <a:bodyPr wrap="square" rtlCol="0">
            <a:spAutoFit/>
          </a:bodyPr>
          <a:lstStyle/>
          <a:p>
            <a:r>
              <a:rPr lang="en-US" b="1" dirty="0"/>
              <a:t>Tasks:</a:t>
            </a:r>
          </a:p>
          <a:p>
            <a:pPr marL="342900" indent="-342900">
              <a:buFont typeface="Arial" panose="020B0604020202020204" pitchFamily="34" charset="0"/>
              <a:buChar char="•"/>
            </a:pPr>
            <a:r>
              <a:rPr lang="en-US" dirty="0"/>
              <a:t>Classification</a:t>
            </a:r>
          </a:p>
          <a:p>
            <a:pPr marL="342900" indent="-342900">
              <a:buFont typeface="Arial" panose="020B0604020202020204" pitchFamily="34" charset="0"/>
              <a:buChar char="•"/>
            </a:pPr>
            <a:r>
              <a:rPr lang="en-US" dirty="0"/>
              <a:t>Generation</a:t>
            </a:r>
          </a:p>
          <a:p>
            <a:pPr marL="342900" indent="-342900">
              <a:buFont typeface="Arial" panose="020B0604020202020204" pitchFamily="34" charset="0"/>
              <a:buChar char="•"/>
            </a:pPr>
            <a:r>
              <a:rPr lang="en-US" dirty="0"/>
              <a:t>Conversation</a:t>
            </a:r>
          </a:p>
          <a:p>
            <a:pPr marL="342900" indent="-342900">
              <a:buFont typeface="Arial" panose="020B0604020202020204" pitchFamily="34" charset="0"/>
              <a:buChar char="•"/>
            </a:pPr>
            <a:r>
              <a:rPr lang="en-US" dirty="0"/>
              <a:t>Transformation/Translation/Code Generation</a:t>
            </a:r>
          </a:p>
          <a:p>
            <a:pPr marL="342900" indent="-342900">
              <a:buFont typeface="Arial" panose="020B0604020202020204" pitchFamily="34" charset="0"/>
              <a:buChar char="•"/>
            </a:pPr>
            <a:r>
              <a:rPr lang="en-US" dirty="0"/>
              <a:t>Summarization</a:t>
            </a:r>
          </a:p>
          <a:p>
            <a:pPr marL="342900" indent="-342900">
              <a:buFont typeface="Arial" panose="020B0604020202020204" pitchFamily="34" charset="0"/>
              <a:buChar char="•"/>
            </a:pPr>
            <a:r>
              <a:rPr lang="en-US" dirty="0"/>
              <a:t>Completion</a:t>
            </a:r>
          </a:p>
          <a:p>
            <a:pPr marL="342900" indent="-342900">
              <a:buFont typeface="Arial" panose="020B0604020202020204" pitchFamily="34" charset="0"/>
              <a:buChar char="•"/>
            </a:pPr>
            <a:r>
              <a:rPr lang="en-US" dirty="0"/>
              <a:t>Factual Responses</a:t>
            </a:r>
          </a:p>
        </p:txBody>
      </p:sp>
      <p:sp>
        <p:nvSpPr>
          <p:cNvPr id="14" name="TextBox 13">
            <a:extLst>
              <a:ext uri="{FF2B5EF4-FFF2-40B4-BE49-F238E27FC236}">
                <a16:creationId xmlns:a16="http://schemas.microsoft.com/office/drawing/2014/main" id="{9FF6582C-6415-604C-B885-AE82E56BFF86}"/>
              </a:ext>
            </a:extLst>
          </p:cNvPr>
          <p:cNvSpPr txBox="1"/>
          <p:nvPr/>
        </p:nvSpPr>
        <p:spPr>
          <a:xfrm>
            <a:off x="6746721" y="6980086"/>
            <a:ext cx="6131859" cy="424732"/>
          </a:xfrm>
          <a:prstGeom prst="rect">
            <a:avLst/>
          </a:prstGeom>
          <a:noFill/>
        </p:spPr>
        <p:txBody>
          <a:bodyPr wrap="square" rtlCol="0">
            <a:spAutoFit/>
          </a:bodyPr>
          <a:lstStyle/>
          <a:p>
            <a:r>
              <a:rPr lang="en-US" dirty="0"/>
              <a:t>GPT3 to automatically generate website HTML</a:t>
            </a:r>
          </a:p>
        </p:txBody>
      </p:sp>
      <p:pic>
        <p:nvPicPr>
          <p:cNvPr id="15" name="Online Media 14" descr="Enzyme creates landing page using GPT-3">
            <a:hlinkClick r:id="" action="ppaction://media"/>
            <a:extLst>
              <a:ext uri="{FF2B5EF4-FFF2-40B4-BE49-F238E27FC236}">
                <a16:creationId xmlns:a16="http://schemas.microsoft.com/office/drawing/2014/main" id="{0AAE9867-571D-1C44-B5D5-E4D70D1B8E04}"/>
              </a:ext>
            </a:extLst>
          </p:cNvPr>
          <p:cNvPicPr>
            <a:picLocks noRot="1" noChangeAspect="1"/>
          </p:cNvPicPr>
          <p:nvPr>
            <a:videoFile r:link="rId1"/>
          </p:nvPr>
        </p:nvPicPr>
        <p:blipFill>
          <a:blip r:embed="rId3"/>
          <a:stretch>
            <a:fillRect/>
          </a:stretch>
        </p:blipFill>
        <p:spPr>
          <a:xfrm>
            <a:off x="5905998" y="2073740"/>
            <a:ext cx="7813304" cy="4414517"/>
          </a:xfrm>
          <a:prstGeom prst="rect">
            <a:avLst/>
          </a:prstGeom>
        </p:spPr>
      </p:pic>
    </p:spTree>
    <p:extLst>
      <p:ext uri="{BB962C8B-B14F-4D97-AF65-F5344CB8AC3E}">
        <p14:creationId xmlns:p14="http://schemas.microsoft.com/office/powerpoint/2010/main" val="413935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BC327D-8D13-474D-A86C-AD50290B9176}"/>
              </a:ext>
            </a:extLst>
          </p:cNvPr>
          <p:cNvSpPr>
            <a:spLocks noGrp="1"/>
          </p:cNvSpPr>
          <p:nvPr>
            <p:ph type="sldNum" sz="quarter" idx="12"/>
          </p:nvPr>
        </p:nvSpPr>
        <p:spPr/>
        <p:txBody>
          <a:bodyPr/>
          <a:lstStyle/>
          <a:p>
            <a:fld id="{FE7A4BB3-E848-5A44-82DF-322201952CD8}" type="slidenum">
              <a:rPr lang="en-US" smtClean="0"/>
              <a:pPr/>
              <a:t>31</a:t>
            </a:fld>
            <a:endParaRPr lang="en-US" dirty="0"/>
          </a:p>
        </p:txBody>
      </p:sp>
      <p:sp>
        <p:nvSpPr>
          <p:cNvPr id="3" name="Title 2">
            <a:extLst>
              <a:ext uri="{FF2B5EF4-FFF2-40B4-BE49-F238E27FC236}">
                <a16:creationId xmlns:a16="http://schemas.microsoft.com/office/drawing/2014/main" id="{77F8B53E-2970-D84A-BDD6-9AA38DD42D31}"/>
              </a:ext>
            </a:extLst>
          </p:cNvPr>
          <p:cNvSpPr>
            <a:spLocks noGrp="1"/>
          </p:cNvSpPr>
          <p:nvPr>
            <p:ph type="title"/>
          </p:nvPr>
        </p:nvSpPr>
        <p:spPr/>
        <p:txBody>
          <a:bodyPr/>
          <a:lstStyle/>
          <a:p>
            <a:r>
              <a:rPr lang="en-US" dirty="0"/>
              <a:t>Reinforcement Learning</a:t>
            </a:r>
          </a:p>
        </p:txBody>
      </p:sp>
      <p:sp>
        <p:nvSpPr>
          <p:cNvPr id="7" name="TextBox 6">
            <a:extLst>
              <a:ext uri="{FF2B5EF4-FFF2-40B4-BE49-F238E27FC236}">
                <a16:creationId xmlns:a16="http://schemas.microsoft.com/office/drawing/2014/main" id="{91E50B1A-5F46-AC40-B959-DFD0D90F48D3}"/>
              </a:ext>
            </a:extLst>
          </p:cNvPr>
          <p:cNvSpPr txBox="1"/>
          <p:nvPr/>
        </p:nvSpPr>
        <p:spPr>
          <a:xfrm>
            <a:off x="1588324" y="2142012"/>
            <a:ext cx="3845859" cy="3083921"/>
          </a:xfrm>
          <a:prstGeom prst="rect">
            <a:avLst/>
          </a:prstGeom>
          <a:noFill/>
        </p:spPr>
        <p:txBody>
          <a:bodyPr wrap="square" rtlCol="0">
            <a:spAutoFit/>
          </a:bodyPr>
          <a:lstStyle/>
          <a:p>
            <a:r>
              <a:rPr lang="en-US" b="1" dirty="0"/>
              <a:t>Goal:</a:t>
            </a:r>
          </a:p>
          <a:p>
            <a:r>
              <a:rPr lang="en-US" dirty="0"/>
              <a:t>Learning actions through trial and error and some notion of reward.</a:t>
            </a:r>
          </a:p>
          <a:p>
            <a:endParaRPr lang="en-US" dirty="0"/>
          </a:p>
          <a:p>
            <a:r>
              <a:rPr lang="en-US" b="1" dirty="0"/>
              <a:t>Tasks:</a:t>
            </a:r>
          </a:p>
          <a:p>
            <a:r>
              <a:rPr lang="en-US" dirty="0"/>
              <a:t>-   Game playing</a:t>
            </a:r>
          </a:p>
          <a:p>
            <a:pPr marL="342900" indent="-342900">
              <a:buFontTx/>
              <a:buChar char="-"/>
            </a:pPr>
            <a:r>
              <a:rPr lang="en-US" dirty="0"/>
              <a:t>Robotic Motion</a:t>
            </a:r>
          </a:p>
          <a:p>
            <a:pPr marL="342900" indent="-342900">
              <a:buFontTx/>
              <a:buChar char="-"/>
            </a:pPr>
            <a:r>
              <a:rPr lang="en-US" dirty="0"/>
              <a:t>Puzzle solving</a:t>
            </a:r>
          </a:p>
        </p:txBody>
      </p:sp>
      <p:pic>
        <p:nvPicPr>
          <p:cNvPr id="8" name="Online Media 7" descr="Emergence of Locomotion Behaviours in Rich Environments">
            <a:hlinkClick r:id="" action="ppaction://media"/>
            <a:extLst>
              <a:ext uri="{FF2B5EF4-FFF2-40B4-BE49-F238E27FC236}">
                <a16:creationId xmlns:a16="http://schemas.microsoft.com/office/drawing/2014/main" id="{1CA91035-8605-7F41-9248-D3E51CA1D985}"/>
              </a:ext>
            </a:extLst>
          </p:cNvPr>
          <p:cNvPicPr>
            <a:picLocks noRot="1" noChangeAspect="1"/>
          </p:cNvPicPr>
          <p:nvPr>
            <a:videoFile r:link="rId1"/>
          </p:nvPr>
        </p:nvPicPr>
        <p:blipFill>
          <a:blip r:embed="rId3"/>
          <a:stretch>
            <a:fillRect/>
          </a:stretch>
        </p:blipFill>
        <p:spPr>
          <a:xfrm>
            <a:off x="6508338" y="2142012"/>
            <a:ext cx="7485958" cy="5614469"/>
          </a:xfrm>
          <a:prstGeom prst="rect">
            <a:avLst/>
          </a:prstGeom>
        </p:spPr>
      </p:pic>
    </p:spTree>
    <p:extLst>
      <p:ext uri="{BB962C8B-B14F-4D97-AF65-F5344CB8AC3E}">
        <p14:creationId xmlns:p14="http://schemas.microsoft.com/office/powerpoint/2010/main" val="210627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BC327D-8D13-474D-A86C-AD50290B9176}"/>
              </a:ext>
            </a:extLst>
          </p:cNvPr>
          <p:cNvSpPr>
            <a:spLocks noGrp="1"/>
          </p:cNvSpPr>
          <p:nvPr>
            <p:ph type="sldNum" sz="quarter" idx="12"/>
          </p:nvPr>
        </p:nvSpPr>
        <p:spPr/>
        <p:txBody>
          <a:bodyPr/>
          <a:lstStyle/>
          <a:p>
            <a:fld id="{FE7A4BB3-E848-5A44-82DF-322201952CD8}" type="slidenum">
              <a:rPr lang="en-US" smtClean="0"/>
              <a:pPr/>
              <a:t>32</a:t>
            </a:fld>
            <a:endParaRPr lang="en-US" dirty="0"/>
          </a:p>
        </p:txBody>
      </p:sp>
      <p:sp>
        <p:nvSpPr>
          <p:cNvPr id="3" name="Title 2">
            <a:extLst>
              <a:ext uri="{FF2B5EF4-FFF2-40B4-BE49-F238E27FC236}">
                <a16:creationId xmlns:a16="http://schemas.microsoft.com/office/drawing/2014/main" id="{77F8B53E-2970-D84A-BDD6-9AA38DD42D31}"/>
              </a:ext>
            </a:extLst>
          </p:cNvPr>
          <p:cNvSpPr>
            <a:spLocks noGrp="1"/>
          </p:cNvSpPr>
          <p:nvPr>
            <p:ph type="title"/>
          </p:nvPr>
        </p:nvSpPr>
        <p:spPr/>
        <p:txBody>
          <a:bodyPr/>
          <a:lstStyle/>
          <a:p>
            <a:r>
              <a:rPr lang="en-US" dirty="0"/>
              <a:t>Robotics</a:t>
            </a:r>
          </a:p>
        </p:txBody>
      </p:sp>
      <p:sp>
        <p:nvSpPr>
          <p:cNvPr id="9" name="TextBox 8">
            <a:extLst>
              <a:ext uri="{FF2B5EF4-FFF2-40B4-BE49-F238E27FC236}">
                <a16:creationId xmlns:a16="http://schemas.microsoft.com/office/drawing/2014/main" id="{D4108625-8AFC-C740-830B-61A9868EAC45}"/>
              </a:ext>
            </a:extLst>
          </p:cNvPr>
          <p:cNvSpPr txBox="1"/>
          <p:nvPr/>
        </p:nvSpPr>
        <p:spPr>
          <a:xfrm>
            <a:off x="1588324" y="2142012"/>
            <a:ext cx="3845859" cy="5078313"/>
          </a:xfrm>
          <a:prstGeom prst="rect">
            <a:avLst/>
          </a:prstGeom>
          <a:noFill/>
        </p:spPr>
        <p:txBody>
          <a:bodyPr wrap="square" rtlCol="0">
            <a:spAutoFit/>
          </a:bodyPr>
          <a:lstStyle/>
          <a:p>
            <a:r>
              <a:rPr lang="en-US" b="1" dirty="0"/>
              <a:t>Goal:</a:t>
            </a:r>
          </a:p>
          <a:p>
            <a:r>
              <a:rPr lang="en-US" dirty="0"/>
              <a:t>Developing intelligent agents (actors).</a:t>
            </a:r>
          </a:p>
          <a:p>
            <a:endParaRPr lang="en-US" dirty="0"/>
          </a:p>
          <a:p>
            <a:r>
              <a:rPr lang="en-US" b="1" dirty="0"/>
              <a:t>Tasks:</a:t>
            </a:r>
          </a:p>
          <a:p>
            <a:pPr marL="342900" indent="-342900">
              <a:buFontTx/>
              <a:buChar char="-"/>
            </a:pPr>
            <a:r>
              <a:rPr lang="en-US" dirty="0"/>
              <a:t>Optimal control</a:t>
            </a:r>
          </a:p>
          <a:p>
            <a:pPr marL="342900" indent="-342900">
              <a:buFontTx/>
              <a:buChar char="-"/>
            </a:pPr>
            <a:r>
              <a:rPr lang="en-US" dirty="0"/>
              <a:t>Robot perception</a:t>
            </a:r>
          </a:p>
          <a:p>
            <a:pPr marL="342900" indent="-342900">
              <a:buFontTx/>
              <a:buChar char="-"/>
            </a:pPr>
            <a:r>
              <a:rPr lang="en-US" dirty="0"/>
              <a:t>Active learning</a:t>
            </a:r>
          </a:p>
          <a:p>
            <a:pPr marL="342900" indent="-342900">
              <a:buFontTx/>
              <a:buChar char="-"/>
            </a:pPr>
            <a:r>
              <a:rPr lang="en-US" dirty="0"/>
              <a:t>Decision planning</a:t>
            </a:r>
          </a:p>
          <a:p>
            <a:pPr marL="342900" indent="-342900">
              <a:buFontTx/>
              <a:buChar char="-"/>
            </a:pPr>
            <a:r>
              <a:rPr lang="en-US" dirty="0"/>
              <a:t>Motion planning</a:t>
            </a:r>
          </a:p>
          <a:p>
            <a:pPr marL="342900" indent="-342900">
              <a:buFontTx/>
              <a:buChar char="-"/>
            </a:pPr>
            <a:r>
              <a:rPr lang="en-US" dirty="0"/>
              <a:t>Manipulation planning</a:t>
            </a:r>
          </a:p>
          <a:p>
            <a:pPr marL="342900" indent="-342900">
              <a:buFontTx/>
              <a:buChar char="-"/>
            </a:pPr>
            <a:r>
              <a:rPr lang="en-US" dirty="0"/>
              <a:t>Navigation</a:t>
            </a:r>
          </a:p>
          <a:p>
            <a:pPr marL="342900" indent="-342900">
              <a:buFontTx/>
              <a:buChar char="-"/>
            </a:pPr>
            <a:r>
              <a:rPr lang="en-US" dirty="0"/>
              <a:t>Localization</a:t>
            </a:r>
          </a:p>
          <a:p>
            <a:pPr marL="342900" indent="-342900">
              <a:buFontTx/>
              <a:buChar char="-"/>
            </a:pPr>
            <a:r>
              <a:rPr lang="en-US" dirty="0"/>
              <a:t>Human Machine Interaction and Teaming</a:t>
            </a:r>
          </a:p>
        </p:txBody>
      </p:sp>
      <p:pic>
        <p:nvPicPr>
          <p:cNvPr id="11" name="Online Media 10" descr="Atlas, The Next Generation">
            <a:hlinkClick r:id="" action="ppaction://media"/>
            <a:extLst>
              <a:ext uri="{FF2B5EF4-FFF2-40B4-BE49-F238E27FC236}">
                <a16:creationId xmlns:a16="http://schemas.microsoft.com/office/drawing/2014/main" id="{DA7102E7-D336-BC48-969D-8A465B7F0B22}"/>
              </a:ext>
            </a:extLst>
          </p:cNvPr>
          <p:cNvPicPr>
            <a:picLocks noRot="1" noChangeAspect="1"/>
          </p:cNvPicPr>
          <p:nvPr>
            <a:videoFile r:link="rId1"/>
          </p:nvPr>
        </p:nvPicPr>
        <p:blipFill>
          <a:blip r:embed="rId4"/>
          <a:stretch>
            <a:fillRect/>
          </a:stretch>
        </p:blipFill>
        <p:spPr>
          <a:xfrm>
            <a:off x="5693462" y="2332145"/>
            <a:ext cx="8651646" cy="4888180"/>
          </a:xfrm>
          <a:prstGeom prst="rect">
            <a:avLst/>
          </a:prstGeom>
        </p:spPr>
      </p:pic>
    </p:spTree>
    <p:extLst>
      <p:ext uri="{BB962C8B-B14F-4D97-AF65-F5344CB8AC3E}">
        <p14:creationId xmlns:p14="http://schemas.microsoft.com/office/powerpoint/2010/main" val="321826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1332-1D67-4C48-9DD6-BAB047B76BDA}"/>
              </a:ext>
            </a:extLst>
          </p:cNvPr>
          <p:cNvSpPr>
            <a:spLocks noGrp="1"/>
          </p:cNvSpPr>
          <p:nvPr>
            <p:ph type="ctrTitle"/>
          </p:nvPr>
        </p:nvSpPr>
        <p:spPr/>
        <p:txBody>
          <a:bodyPr/>
          <a:lstStyle/>
          <a:p>
            <a:r>
              <a:rPr lang="en-US" dirty="0"/>
              <a:t>Challenges in AI</a:t>
            </a:r>
          </a:p>
        </p:txBody>
      </p:sp>
    </p:spTree>
    <p:extLst>
      <p:ext uri="{BB962C8B-B14F-4D97-AF65-F5344CB8AC3E}">
        <p14:creationId xmlns:p14="http://schemas.microsoft.com/office/powerpoint/2010/main" val="94771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0BED9B-651D-F744-BC40-9EF465D5F24C}"/>
              </a:ext>
            </a:extLst>
          </p:cNvPr>
          <p:cNvSpPr>
            <a:spLocks noGrp="1"/>
          </p:cNvSpPr>
          <p:nvPr>
            <p:ph type="sldNum" sz="quarter" idx="12"/>
          </p:nvPr>
        </p:nvSpPr>
        <p:spPr/>
        <p:txBody>
          <a:bodyPr/>
          <a:lstStyle/>
          <a:p>
            <a:fld id="{FE7A4BB3-E848-5A44-82DF-322201952CD8}" type="slidenum">
              <a:rPr lang="en-US" smtClean="0"/>
              <a:pPr/>
              <a:t>34</a:t>
            </a:fld>
            <a:endParaRPr lang="en-US"/>
          </a:p>
        </p:txBody>
      </p:sp>
      <p:sp>
        <p:nvSpPr>
          <p:cNvPr id="3" name="Title 2">
            <a:extLst>
              <a:ext uri="{FF2B5EF4-FFF2-40B4-BE49-F238E27FC236}">
                <a16:creationId xmlns:a16="http://schemas.microsoft.com/office/drawing/2014/main" id="{8B218509-8D65-7644-BBE1-CF7F75EA3CD0}"/>
              </a:ext>
            </a:extLst>
          </p:cNvPr>
          <p:cNvSpPr>
            <a:spLocks noGrp="1"/>
          </p:cNvSpPr>
          <p:nvPr>
            <p:ph type="title"/>
          </p:nvPr>
        </p:nvSpPr>
        <p:spPr/>
        <p:txBody>
          <a:bodyPr/>
          <a:lstStyle/>
          <a:p>
            <a:r>
              <a:rPr lang="en-US" dirty="0"/>
              <a:t>Challenges</a:t>
            </a:r>
          </a:p>
        </p:txBody>
      </p:sp>
      <p:sp>
        <p:nvSpPr>
          <p:cNvPr id="4" name="Content Placeholder 3">
            <a:extLst>
              <a:ext uri="{FF2B5EF4-FFF2-40B4-BE49-F238E27FC236}">
                <a16:creationId xmlns:a16="http://schemas.microsoft.com/office/drawing/2014/main" id="{10B6C602-D2AD-1243-A196-E4261D5BA172}"/>
              </a:ext>
            </a:extLst>
          </p:cNvPr>
          <p:cNvSpPr>
            <a:spLocks noGrp="1"/>
          </p:cNvSpPr>
          <p:nvPr>
            <p:ph sz="quarter" idx="20"/>
          </p:nvPr>
        </p:nvSpPr>
        <p:spPr/>
        <p:txBody>
          <a:bodyPr/>
          <a:lstStyle/>
          <a:p>
            <a:r>
              <a:rPr lang="en-US" dirty="0"/>
              <a:t>Generalized AI</a:t>
            </a:r>
          </a:p>
          <a:p>
            <a:r>
              <a:rPr lang="en-US" dirty="0"/>
              <a:t>Adversarial attacks</a:t>
            </a:r>
          </a:p>
          <a:p>
            <a:r>
              <a:rPr lang="en-US" dirty="0"/>
              <a:t>Compute and Data Hungry</a:t>
            </a:r>
          </a:p>
          <a:p>
            <a:r>
              <a:rPr lang="en-US" dirty="0"/>
              <a:t>Constrained Learning</a:t>
            </a:r>
          </a:p>
          <a:p>
            <a:r>
              <a:rPr lang="en-US" dirty="0"/>
              <a:t>Ethical AI</a:t>
            </a:r>
          </a:p>
          <a:p>
            <a:r>
              <a:rPr lang="en-US" dirty="0"/>
              <a:t>(many more)</a:t>
            </a:r>
          </a:p>
        </p:txBody>
      </p:sp>
      <p:pic>
        <p:nvPicPr>
          <p:cNvPr id="5" name="Picture 2" descr="Image result for adversarial dl">
            <a:extLst>
              <a:ext uri="{FF2B5EF4-FFF2-40B4-BE49-F238E27FC236}">
                <a16:creationId xmlns:a16="http://schemas.microsoft.com/office/drawing/2014/main" id="{CE554DC4-F9D5-8D45-BE99-A5B993C6A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095" y="5349702"/>
            <a:ext cx="6183812" cy="23083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microsoft tay ai">
            <a:extLst>
              <a:ext uri="{FF2B5EF4-FFF2-40B4-BE49-F238E27FC236}">
                <a16:creationId xmlns:a16="http://schemas.microsoft.com/office/drawing/2014/main" id="{077FC547-F414-9348-8EFF-9666FA26C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158" y="1322310"/>
            <a:ext cx="5350042" cy="334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6EB44-BA90-854E-9F91-4E95B5C9275B}"/>
              </a:ext>
            </a:extLst>
          </p:cNvPr>
          <p:cNvSpPr>
            <a:spLocks noGrp="1"/>
          </p:cNvSpPr>
          <p:nvPr>
            <p:ph type="sldNum" sz="quarter" idx="12"/>
          </p:nvPr>
        </p:nvSpPr>
        <p:spPr/>
        <p:txBody>
          <a:bodyPr/>
          <a:lstStyle/>
          <a:p>
            <a:fld id="{FE7A4BB3-E848-5A44-82DF-322201952CD8}" type="slidenum">
              <a:rPr lang="en-US" smtClean="0"/>
              <a:pPr/>
              <a:t>35</a:t>
            </a:fld>
            <a:endParaRPr lang="en-US" dirty="0"/>
          </a:p>
        </p:txBody>
      </p:sp>
      <p:sp>
        <p:nvSpPr>
          <p:cNvPr id="3" name="Title 2">
            <a:extLst>
              <a:ext uri="{FF2B5EF4-FFF2-40B4-BE49-F238E27FC236}">
                <a16:creationId xmlns:a16="http://schemas.microsoft.com/office/drawing/2014/main" id="{3766C49C-532A-DE4F-B5EB-A3BF73767C3F}"/>
              </a:ext>
            </a:extLst>
          </p:cNvPr>
          <p:cNvSpPr>
            <a:spLocks noGrp="1"/>
          </p:cNvSpPr>
          <p:nvPr>
            <p:ph type="title"/>
          </p:nvPr>
        </p:nvSpPr>
        <p:spPr/>
        <p:txBody>
          <a:bodyPr/>
          <a:lstStyle/>
          <a:p>
            <a:r>
              <a:rPr lang="en-US" dirty="0"/>
              <a:t>Generalized AI</a:t>
            </a:r>
          </a:p>
        </p:txBody>
      </p:sp>
      <p:sp>
        <p:nvSpPr>
          <p:cNvPr id="4" name="Content Placeholder 3">
            <a:extLst>
              <a:ext uri="{FF2B5EF4-FFF2-40B4-BE49-F238E27FC236}">
                <a16:creationId xmlns:a16="http://schemas.microsoft.com/office/drawing/2014/main" id="{3DE4E618-A4C0-044E-B370-90B984194A74}"/>
              </a:ext>
            </a:extLst>
          </p:cNvPr>
          <p:cNvSpPr>
            <a:spLocks noGrp="1"/>
          </p:cNvSpPr>
          <p:nvPr>
            <p:ph sz="quarter" idx="20"/>
          </p:nvPr>
        </p:nvSpPr>
        <p:spPr/>
        <p:txBody>
          <a:bodyPr/>
          <a:lstStyle/>
          <a:p>
            <a:pPr>
              <a:buFontTx/>
              <a:buChar char="-"/>
            </a:pPr>
            <a:r>
              <a:rPr lang="en-US" dirty="0"/>
              <a:t>Models are trained for a certain task</a:t>
            </a:r>
          </a:p>
          <a:p>
            <a:pPr>
              <a:buFontTx/>
              <a:buChar char="-"/>
            </a:pPr>
            <a:r>
              <a:rPr lang="en-US" dirty="0"/>
              <a:t>Robots are designed to operate in a certain environment</a:t>
            </a:r>
          </a:p>
          <a:p>
            <a:pPr>
              <a:buFontTx/>
              <a:buChar char="-"/>
            </a:pPr>
            <a:r>
              <a:rPr lang="en-US" dirty="0"/>
              <a:t>How can a single agent do it all?</a:t>
            </a:r>
          </a:p>
        </p:txBody>
      </p:sp>
      <p:pic>
        <p:nvPicPr>
          <p:cNvPr id="6148" name="Picture 4" descr="I, Robot”: What Do Robots Dream of? | Film Quarterly">
            <a:extLst>
              <a:ext uri="{FF2B5EF4-FFF2-40B4-BE49-F238E27FC236}">
                <a16:creationId xmlns:a16="http://schemas.microsoft.com/office/drawing/2014/main" id="{B5106595-5608-2149-BC6F-6019C730E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872" y="4029688"/>
            <a:ext cx="6567055" cy="362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72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6EB44-BA90-854E-9F91-4E95B5C9275B}"/>
              </a:ext>
            </a:extLst>
          </p:cNvPr>
          <p:cNvSpPr>
            <a:spLocks noGrp="1"/>
          </p:cNvSpPr>
          <p:nvPr>
            <p:ph type="sldNum" sz="quarter" idx="12"/>
          </p:nvPr>
        </p:nvSpPr>
        <p:spPr/>
        <p:txBody>
          <a:bodyPr/>
          <a:lstStyle/>
          <a:p>
            <a:fld id="{FE7A4BB3-E848-5A44-82DF-322201952CD8}" type="slidenum">
              <a:rPr lang="en-US" smtClean="0"/>
              <a:pPr/>
              <a:t>36</a:t>
            </a:fld>
            <a:endParaRPr lang="en-US" dirty="0"/>
          </a:p>
        </p:txBody>
      </p:sp>
      <p:sp>
        <p:nvSpPr>
          <p:cNvPr id="3" name="Title 2">
            <a:extLst>
              <a:ext uri="{FF2B5EF4-FFF2-40B4-BE49-F238E27FC236}">
                <a16:creationId xmlns:a16="http://schemas.microsoft.com/office/drawing/2014/main" id="{3766C49C-532A-DE4F-B5EB-A3BF73767C3F}"/>
              </a:ext>
            </a:extLst>
          </p:cNvPr>
          <p:cNvSpPr>
            <a:spLocks noGrp="1"/>
          </p:cNvSpPr>
          <p:nvPr>
            <p:ph type="title"/>
          </p:nvPr>
        </p:nvSpPr>
        <p:spPr/>
        <p:txBody>
          <a:bodyPr/>
          <a:lstStyle/>
          <a:p>
            <a:r>
              <a:rPr lang="en-US" dirty="0"/>
              <a:t>Adversarial Machine Learning</a:t>
            </a:r>
          </a:p>
        </p:txBody>
      </p:sp>
      <p:pic>
        <p:nvPicPr>
          <p:cNvPr id="5" name="Content Placeholder 5">
            <a:extLst>
              <a:ext uri="{FF2B5EF4-FFF2-40B4-BE49-F238E27FC236}">
                <a16:creationId xmlns:a16="http://schemas.microsoft.com/office/drawing/2014/main" id="{F624549C-26A5-AB47-B0E1-CE7969532419}"/>
              </a:ext>
            </a:extLst>
          </p:cNvPr>
          <p:cNvPicPr>
            <a:picLocks noChangeAspect="1"/>
          </p:cNvPicPr>
          <p:nvPr/>
        </p:nvPicPr>
        <p:blipFill>
          <a:blip r:embed="rId2"/>
          <a:stretch>
            <a:fillRect/>
          </a:stretch>
        </p:blipFill>
        <p:spPr>
          <a:xfrm>
            <a:off x="3766161" y="2680820"/>
            <a:ext cx="7098078" cy="3992671"/>
          </a:xfrm>
          <a:prstGeom prst="rect">
            <a:avLst/>
          </a:prstGeom>
        </p:spPr>
      </p:pic>
      <p:sp>
        <p:nvSpPr>
          <p:cNvPr id="6" name="TextBox 5">
            <a:extLst>
              <a:ext uri="{FF2B5EF4-FFF2-40B4-BE49-F238E27FC236}">
                <a16:creationId xmlns:a16="http://schemas.microsoft.com/office/drawing/2014/main" id="{C86A1967-FC9B-034D-959A-86F082AB72C0}"/>
              </a:ext>
            </a:extLst>
          </p:cNvPr>
          <p:cNvSpPr txBox="1"/>
          <p:nvPr/>
        </p:nvSpPr>
        <p:spPr>
          <a:xfrm>
            <a:off x="951979" y="7847111"/>
            <a:ext cx="6713950" cy="307777"/>
          </a:xfrm>
          <a:prstGeom prst="rect">
            <a:avLst/>
          </a:prstGeom>
          <a:noFill/>
        </p:spPr>
        <p:txBody>
          <a:bodyPr wrap="square" rtlCol="0">
            <a:spAutoFit/>
          </a:bodyPr>
          <a:lstStyle/>
          <a:p>
            <a:r>
              <a:rPr lang="en-US" sz="1400" dirty="0" err="1"/>
              <a:t>Athalye</a:t>
            </a:r>
            <a:r>
              <a:rPr lang="en-US" sz="1400" dirty="0"/>
              <a:t>, Engstrom, Ilyas, et. Al. - Synthesizing Robust Adversarial Examples. 2017</a:t>
            </a:r>
          </a:p>
        </p:txBody>
      </p:sp>
    </p:spTree>
    <p:extLst>
      <p:ext uri="{BB962C8B-B14F-4D97-AF65-F5344CB8AC3E}">
        <p14:creationId xmlns:p14="http://schemas.microsoft.com/office/powerpoint/2010/main" val="385192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6EB44-BA90-854E-9F91-4E95B5C9275B}"/>
              </a:ext>
            </a:extLst>
          </p:cNvPr>
          <p:cNvSpPr>
            <a:spLocks noGrp="1"/>
          </p:cNvSpPr>
          <p:nvPr>
            <p:ph type="sldNum" sz="quarter" idx="12"/>
          </p:nvPr>
        </p:nvSpPr>
        <p:spPr/>
        <p:txBody>
          <a:bodyPr/>
          <a:lstStyle/>
          <a:p>
            <a:fld id="{FE7A4BB3-E848-5A44-82DF-322201952CD8}" type="slidenum">
              <a:rPr lang="en-US" smtClean="0"/>
              <a:pPr/>
              <a:t>37</a:t>
            </a:fld>
            <a:endParaRPr lang="en-US" dirty="0"/>
          </a:p>
        </p:txBody>
      </p:sp>
      <p:sp>
        <p:nvSpPr>
          <p:cNvPr id="3" name="Title 2">
            <a:extLst>
              <a:ext uri="{FF2B5EF4-FFF2-40B4-BE49-F238E27FC236}">
                <a16:creationId xmlns:a16="http://schemas.microsoft.com/office/drawing/2014/main" id="{3766C49C-532A-DE4F-B5EB-A3BF73767C3F}"/>
              </a:ext>
            </a:extLst>
          </p:cNvPr>
          <p:cNvSpPr>
            <a:spLocks noGrp="1"/>
          </p:cNvSpPr>
          <p:nvPr>
            <p:ph type="title"/>
          </p:nvPr>
        </p:nvSpPr>
        <p:spPr/>
        <p:txBody>
          <a:bodyPr/>
          <a:lstStyle/>
          <a:p>
            <a:r>
              <a:rPr lang="en-US" dirty="0"/>
              <a:t>Big Compute and Big Data</a:t>
            </a:r>
          </a:p>
        </p:txBody>
      </p:sp>
      <p:sp>
        <p:nvSpPr>
          <p:cNvPr id="4" name="Content Placeholder 3">
            <a:extLst>
              <a:ext uri="{FF2B5EF4-FFF2-40B4-BE49-F238E27FC236}">
                <a16:creationId xmlns:a16="http://schemas.microsoft.com/office/drawing/2014/main" id="{3DE4E618-A4C0-044E-B370-90B984194A74}"/>
              </a:ext>
            </a:extLst>
          </p:cNvPr>
          <p:cNvSpPr>
            <a:spLocks noGrp="1"/>
          </p:cNvSpPr>
          <p:nvPr>
            <p:ph sz="quarter" idx="20"/>
          </p:nvPr>
        </p:nvSpPr>
        <p:spPr>
          <a:xfrm>
            <a:off x="1419307" y="3086099"/>
            <a:ext cx="12801600" cy="2057401"/>
          </a:xfrm>
        </p:spPr>
        <p:txBody>
          <a:bodyPr/>
          <a:lstStyle/>
          <a:p>
            <a:pPr marL="0" indent="0">
              <a:buNone/>
            </a:pPr>
            <a:r>
              <a:rPr lang="en-US" dirty="0"/>
              <a:t>“Converting this energy consumption in approximate carbon emissions and electricity costs, the authors </a:t>
            </a:r>
            <a:r>
              <a:rPr lang="en-US" dirty="0">
                <a:hlinkClick r:id="rId2"/>
              </a:rPr>
              <a:t>estimated</a:t>
            </a:r>
            <a:r>
              <a:rPr lang="en-US" dirty="0"/>
              <a:t> that the carbon footprint of training a single big language model is equal to around 300,000 kg of carbon dioxide emissions. This is of the order of 125 round-trip flights between New York and Beijing, a quantification that laypersons can visualize.”</a:t>
            </a:r>
          </a:p>
        </p:txBody>
      </p:sp>
      <p:sp>
        <p:nvSpPr>
          <p:cNvPr id="5" name="Rectangle 4">
            <a:extLst>
              <a:ext uri="{FF2B5EF4-FFF2-40B4-BE49-F238E27FC236}">
                <a16:creationId xmlns:a16="http://schemas.microsoft.com/office/drawing/2014/main" id="{C9E0D436-A227-F34A-946D-450C7B36DC7B}"/>
              </a:ext>
            </a:extLst>
          </p:cNvPr>
          <p:cNvSpPr/>
          <p:nvPr/>
        </p:nvSpPr>
        <p:spPr>
          <a:xfrm>
            <a:off x="2140915" y="5983727"/>
            <a:ext cx="11262970" cy="757130"/>
          </a:xfrm>
          <a:prstGeom prst="rect">
            <a:avLst/>
          </a:prstGeom>
        </p:spPr>
        <p:txBody>
          <a:bodyPr wrap="square">
            <a:spAutoFit/>
          </a:bodyPr>
          <a:lstStyle/>
          <a:p>
            <a:pPr algn="ctr"/>
            <a:r>
              <a:rPr lang="en-US" dirty="0">
                <a:solidFill>
                  <a:srgbClr val="222222"/>
                </a:solidFill>
                <a:latin typeface="-apple-system"/>
              </a:rPr>
              <a:t>Dhar, P. The carbon impact of artificial intelligence. </a:t>
            </a:r>
            <a:r>
              <a:rPr lang="en-US" i="1" dirty="0">
                <a:solidFill>
                  <a:srgbClr val="222222"/>
                </a:solidFill>
                <a:latin typeface="-apple-system"/>
              </a:rPr>
              <a:t>Nat Mach </a:t>
            </a:r>
            <a:r>
              <a:rPr lang="en-US" i="1" dirty="0" err="1">
                <a:solidFill>
                  <a:srgbClr val="222222"/>
                </a:solidFill>
                <a:latin typeface="-apple-system"/>
              </a:rPr>
              <a:t>Intell</a:t>
            </a:r>
            <a:r>
              <a:rPr lang="en-US" dirty="0">
                <a:solidFill>
                  <a:srgbClr val="222222"/>
                </a:solidFill>
                <a:latin typeface="-apple-system"/>
              </a:rPr>
              <a:t> </a:t>
            </a:r>
            <a:r>
              <a:rPr lang="en-US" b="1" dirty="0">
                <a:solidFill>
                  <a:srgbClr val="222222"/>
                </a:solidFill>
                <a:latin typeface="-apple-system"/>
              </a:rPr>
              <a:t>2, </a:t>
            </a:r>
            <a:r>
              <a:rPr lang="en-US" dirty="0">
                <a:solidFill>
                  <a:srgbClr val="222222"/>
                </a:solidFill>
                <a:latin typeface="-apple-system"/>
              </a:rPr>
              <a:t>423–425 (2020). https://</a:t>
            </a:r>
            <a:r>
              <a:rPr lang="en-US" dirty="0" err="1">
                <a:solidFill>
                  <a:srgbClr val="222222"/>
                </a:solidFill>
                <a:latin typeface="-apple-system"/>
              </a:rPr>
              <a:t>doi.org</a:t>
            </a:r>
            <a:r>
              <a:rPr lang="en-US" dirty="0">
                <a:solidFill>
                  <a:srgbClr val="222222"/>
                </a:solidFill>
                <a:latin typeface="-apple-system"/>
              </a:rPr>
              <a:t>/10.1038/s42256-020-0219-9</a:t>
            </a:r>
            <a:endParaRPr lang="en-US" dirty="0"/>
          </a:p>
        </p:txBody>
      </p:sp>
    </p:spTree>
    <p:extLst>
      <p:ext uri="{BB962C8B-B14F-4D97-AF65-F5344CB8AC3E}">
        <p14:creationId xmlns:p14="http://schemas.microsoft.com/office/powerpoint/2010/main" val="1339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0F6F0F-E436-754A-89A1-629FAE1B0729}"/>
              </a:ext>
            </a:extLst>
          </p:cNvPr>
          <p:cNvSpPr>
            <a:spLocks noGrp="1"/>
          </p:cNvSpPr>
          <p:nvPr>
            <p:ph type="sldNum" sz="quarter" idx="12"/>
          </p:nvPr>
        </p:nvSpPr>
        <p:spPr/>
        <p:txBody>
          <a:bodyPr/>
          <a:lstStyle/>
          <a:p>
            <a:fld id="{FE7A4BB3-E848-5A44-82DF-322201952CD8}" type="slidenum">
              <a:rPr lang="en-US" smtClean="0"/>
              <a:pPr/>
              <a:t>38</a:t>
            </a:fld>
            <a:endParaRPr lang="en-US" dirty="0"/>
          </a:p>
        </p:txBody>
      </p:sp>
      <p:sp>
        <p:nvSpPr>
          <p:cNvPr id="3" name="Title 2">
            <a:extLst>
              <a:ext uri="{FF2B5EF4-FFF2-40B4-BE49-F238E27FC236}">
                <a16:creationId xmlns:a16="http://schemas.microsoft.com/office/drawing/2014/main" id="{8106ED92-37F1-3E41-A5A1-538CBE8C0B73}"/>
              </a:ext>
            </a:extLst>
          </p:cNvPr>
          <p:cNvSpPr>
            <a:spLocks noGrp="1"/>
          </p:cNvSpPr>
          <p:nvPr>
            <p:ph type="title"/>
          </p:nvPr>
        </p:nvSpPr>
        <p:spPr/>
        <p:txBody>
          <a:bodyPr/>
          <a:lstStyle/>
          <a:p>
            <a:r>
              <a:rPr lang="en-US" dirty="0"/>
              <a:t>Constrained/Physical AI</a:t>
            </a:r>
          </a:p>
        </p:txBody>
      </p:sp>
      <p:pic>
        <p:nvPicPr>
          <p:cNvPr id="5" name="Picture 4" descr="Image result for microsoft tay ai">
            <a:extLst>
              <a:ext uri="{FF2B5EF4-FFF2-40B4-BE49-F238E27FC236}">
                <a16:creationId xmlns:a16="http://schemas.microsoft.com/office/drawing/2014/main" id="{9FE9370B-D436-AD48-8BA1-1F5E0AF4E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1885" y="2260460"/>
            <a:ext cx="5350042" cy="3343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62ECA5-22B5-6C47-A24D-EF5606DAC6EE}"/>
              </a:ext>
            </a:extLst>
          </p:cNvPr>
          <p:cNvSpPr txBox="1"/>
          <p:nvPr/>
        </p:nvSpPr>
        <p:spPr>
          <a:xfrm>
            <a:off x="1829009" y="3736235"/>
            <a:ext cx="4809507" cy="757130"/>
          </a:xfrm>
          <a:prstGeom prst="rect">
            <a:avLst/>
          </a:prstGeom>
          <a:noFill/>
        </p:spPr>
        <p:txBody>
          <a:bodyPr wrap="square" rtlCol="0">
            <a:spAutoFit/>
          </a:bodyPr>
          <a:lstStyle/>
          <a:p>
            <a:r>
              <a:rPr lang="en-US" dirty="0"/>
              <a:t>Microsoft Tay learned to be racist via interaction with users on twitter</a:t>
            </a:r>
          </a:p>
        </p:txBody>
      </p:sp>
    </p:spTree>
    <p:extLst>
      <p:ext uri="{BB962C8B-B14F-4D97-AF65-F5344CB8AC3E}">
        <p14:creationId xmlns:p14="http://schemas.microsoft.com/office/powerpoint/2010/main" val="262215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6EB44-BA90-854E-9F91-4E95B5C9275B}"/>
              </a:ext>
            </a:extLst>
          </p:cNvPr>
          <p:cNvSpPr>
            <a:spLocks noGrp="1"/>
          </p:cNvSpPr>
          <p:nvPr>
            <p:ph type="sldNum" sz="quarter" idx="12"/>
          </p:nvPr>
        </p:nvSpPr>
        <p:spPr/>
        <p:txBody>
          <a:bodyPr/>
          <a:lstStyle/>
          <a:p>
            <a:fld id="{FE7A4BB3-E848-5A44-82DF-322201952CD8}" type="slidenum">
              <a:rPr lang="en-US" smtClean="0"/>
              <a:pPr/>
              <a:t>39</a:t>
            </a:fld>
            <a:endParaRPr lang="en-US" dirty="0"/>
          </a:p>
        </p:txBody>
      </p:sp>
      <p:sp>
        <p:nvSpPr>
          <p:cNvPr id="3" name="Title 2">
            <a:extLst>
              <a:ext uri="{FF2B5EF4-FFF2-40B4-BE49-F238E27FC236}">
                <a16:creationId xmlns:a16="http://schemas.microsoft.com/office/drawing/2014/main" id="{3766C49C-532A-DE4F-B5EB-A3BF73767C3F}"/>
              </a:ext>
            </a:extLst>
          </p:cNvPr>
          <p:cNvSpPr>
            <a:spLocks noGrp="1"/>
          </p:cNvSpPr>
          <p:nvPr>
            <p:ph type="title"/>
          </p:nvPr>
        </p:nvSpPr>
        <p:spPr/>
        <p:txBody>
          <a:bodyPr/>
          <a:lstStyle/>
          <a:p>
            <a:r>
              <a:rPr lang="en-US" dirty="0"/>
              <a:t>Ethical AI</a:t>
            </a:r>
          </a:p>
        </p:txBody>
      </p:sp>
      <p:pic>
        <p:nvPicPr>
          <p:cNvPr id="5" name="Content Placeholder 7">
            <a:extLst>
              <a:ext uri="{FF2B5EF4-FFF2-40B4-BE49-F238E27FC236}">
                <a16:creationId xmlns:a16="http://schemas.microsoft.com/office/drawing/2014/main" id="{59F10858-AFA3-EF4E-85BE-CCDD04FF3963}"/>
              </a:ext>
            </a:extLst>
          </p:cNvPr>
          <p:cNvPicPr>
            <a:picLocks noChangeAspect="1"/>
          </p:cNvPicPr>
          <p:nvPr/>
        </p:nvPicPr>
        <p:blipFill>
          <a:blip r:embed="rId2"/>
          <a:stretch>
            <a:fillRect/>
          </a:stretch>
        </p:blipFill>
        <p:spPr>
          <a:xfrm>
            <a:off x="2432463" y="1843758"/>
            <a:ext cx="9765473" cy="5615559"/>
          </a:xfrm>
          <a:prstGeom prst="rect">
            <a:avLst/>
          </a:prstGeom>
        </p:spPr>
      </p:pic>
    </p:spTree>
    <p:extLst>
      <p:ext uri="{BB962C8B-B14F-4D97-AF65-F5344CB8AC3E}">
        <p14:creationId xmlns:p14="http://schemas.microsoft.com/office/powerpoint/2010/main" val="80711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A9E30-A66E-0F41-A07B-85B04E7127B3}"/>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BA8B4054-DA3C-F145-9E90-161E7AC88289}"/>
              </a:ext>
            </a:extLst>
          </p:cNvPr>
          <p:cNvSpPr>
            <a:spLocks noGrp="1"/>
          </p:cNvSpPr>
          <p:nvPr>
            <p:ph type="title"/>
          </p:nvPr>
        </p:nvSpPr>
        <p:spPr/>
        <p:txBody>
          <a:bodyPr/>
          <a:lstStyle/>
          <a:p>
            <a:r>
              <a:rPr lang="en-US" dirty="0"/>
              <a:t>Definitions of Artificial Intelligence</a:t>
            </a:r>
          </a:p>
        </p:txBody>
      </p:sp>
      <p:pic>
        <p:nvPicPr>
          <p:cNvPr id="6" name="Picture 5" descr="Table&#10;&#10;Description automatically generated">
            <a:extLst>
              <a:ext uri="{FF2B5EF4-FFF2-40B4-BE49-F238E27FC236}">
                <a16:creationId xmlns:a16="http://schemas.microsoft.com/office/drawing/2014/main" id="{A84ACE71-22CD-8C4B-A4B4-93DE4C444F5E}"/>
              </a:ext>
            </a:extLst>
          </p:cNvPr>
          <p:cNvPicPr>
            <a:picLocks noChangeAspect="1"/>
          </p:cNvPicPr>
          <p:nvPr/>
        </p:nvPicPr>
        <p:blipFill>
          <a:blip r:embed="rId3"/>
          <a:stretch>
            <a:fillRect/>
          </a:stretch>
        </p:blipFill>
        <p:spPr>
          <a:xfrm>
            <a:off x="2753646" y="1794352"/>
            <a:ext cx="9828450" cy="5978047"/>
          </a:xfrm>
          <a:prstGeom prst="rect">
            <a:avLst/>
          </a:prstGeom>
        </p:spPr>
      </p:pic>
      <p:sp>
        <p:nvSpPr>
          <p:cNvPr id="9" name="TextBox 8">
            <a:extLst>
              <a:ext uri="{FF2B5EF4-FFF2-40B4-BE49-F238E27FC236}">
                <a16:creationId xmlns:a16="http://schemas.microsoft.com/office/drawing/2014/main" id="{433EC7E9-FB98-B941-9833-4E584243538E}"/>
              </a:ext>
            </a:extLst>
          </p:cNvPr>
          <p:cNvSpPr txBox="1"/>
          <p:nvPr/>
        </p:nvSpPr>
        <p:spPr>
          <a:xfrm>
            <a:off x="1064712" y="7925131"/>
            <a:ext cx="4809995" cy="276999"/>
          </a:xfrm>
          <a:prstGeom prst="rect">
            <a:avLst/>
          </a:prstGeom>
          <a:noFill/>
        </p:spPr>
        <p:txBody>
          <a:bodyPr wrap="square" rtlCol="0">
            <a:spAutoFit/>
          </a:bodyPr>
          <a:lstStyle/>
          <a:p>
            <a:r>
              <a:rPr lang="en-US" sz="1200" dirty="0"/>
              <a:t>Russell and </a:t>
            </a:r>
            <a:r>
              <a:rPr lang="en-US" sz="1200" dirty="0" err="1"/>
              <a:t>Norvig</a:t>
            </a:r>
            <a:r>
              <a:rPr lang="en-US" sz="1200" dirty="0"/>
              <a:t>: Artificial Intelligence: A Modern Approach. 2010</a:t>
            </a:r>
          </a:p>
        </p:txBody>
      </p:sp>
    </p:spTree>
    <p:extLst>
      <p:ext uri="{BB962C8B-B14F-4D97-AF65-F5344CB8AC3E}">
        <p14:creationId xmlns:p14="http://schemas.microsoft.com/office/powerpoint/2010/main" val="414251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6EB44-BA90-854E-9F91-4E95B5C9275B}"/>
              </a:ext>
            </a:extLst>
          </p:cNvPr>
          <p:cNvSpPr>
            <a:spLocks noGrp="1"/>
          </p:cNvSpPr>
          <p:nvPr>
            <p:ph type="sldNum" sz="quarter" idx="12"/>
          </p:nvPr>
        </p:nvSpPr>
        <p:spPr/>
        <p:txBody>
          <a:bodyPr/>
          <a:lstStyle/>
          <a:p>
            <a:fld id="{FE7A4BB3-E848-5A44-82DF-322201952CD8}" type="slidenum">
              <a:rPr lang="en-US" smtClean="0"/>
              <a:pPr/>
              <a:t>40</a:t>
            </a:fld>
            <a:endParaRPr lang="en-US" dirty="0"/>
          </a:p>
        </p:txBody>
      </p:sp>
      <p:sp>
        <p:nvSpPr>
          <p:cNvPr id="3" name="Title 2">
            <a:extLst>
              <a:ext uri="{FF2B5EF4-FFF2-40B4-BE49-F238E27FC236}">
                <a16:creationId xmlns:a16="http://schemas.microsoft.com/office/drawing/2014/main" id="{3766C49C-532A-DE4F-B5EB-A3BF73767C3F}"/>
              </a:ext>
            </a:extLst>
          </p:cNvPr>
          <p:cNvSpPr>
            <a:spLocks noGrp="1"/>
          </p:cNvSpPr>
          <p:nvPr>
            <p:ph type="title"/>
          </p:nvPr>
        </p:nvSpPr>
        <p:spPr/>
        <p:txBody>
          <a:bodyPr/>
          <a:lstStyle/>
          <a:p>
            <a:r>
              <a:rPr lang="en-US" dirty="0"/>
              <a:t>Ethical AI</a:t>
            </a:r>
          </a:p>
        </p:txBody>
      </p:sp>
      <p:pic>
        <p:nvPicPr>
          <p:cNvPr id="7170" name="Picture 2">
            <a:extLst>
              <a:ext uri="{FF2B5EF4-FFF2-40B4-BE49-F238E27FC236}">
                <a16:creationId xmlns:a16="http://schemas.microsoft.com/office/drawing/2014/main" id="{BFA555A9-B582-924B-9A1B-817B032DC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01" y="2020438"/>
            <a:ext cx="8629797" cy="48355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9F2B345-C4B1-574C-9FB4-02718A941182}"/>
              </a:ext>
            </a:extLst>
          </p:cNvPr>
          <p:cNvSpPr/>
          <p:nvPr/>
        </p:nvSpPr>
        <p:spPr>
          <a:xfrm>
            <a:off x="3835730" y="7201537"/>
            <a:ext cx="6958940" cy="757130"/>
          </a:xfrm>
          <a:prstGeom prst="rect">
            <a:avLst/>
          </a:prstGeom>
        </p:spPr>
        <p:txBody>
          <a:bodyPr wrap="square">
            <a:spAutoFit/>
          </a:bodyPr>
          <a:lstStyle/>
          <a:p>
            <a:r>
              <a:rPr lang="en-US" dirty="0"/>
              <a:t>‘COMPAS Software Results’, Julia Angwin et al. (2016)</a:t>
            </a:r>
            <a:br>
              <a:rPr lang="en-US" dirty="0"/>
            </a:br>
            <a:endParaRPr lang="en-US" dirty="0"/>
          </a:p>
        </p:txBody>
      </p:sp>
    </p:spTree>
    <p:extLst>
      <p:ext uri="{BB962C8B-B14F-4D97-AF65-F5344CB8AC3E}">
        <p14:creationId xmlns:p14="http://schemas.microsoft.com/office/powerpoint/2010/main" val="33349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1332-1D67-4C48-9DD6-BAB047B76BDA}"/>
              </a:ext>
            </a:extLst>
          </p:cNvPr>
          <p:cNvSpPr>
            <a:spLocks noGrp="1"/>
          </p:cNvSpPr>
          <p:nvPr>
            <p:ph type="ctrTitle"/>
          </p:nvPr>
        </p:nvSpPr>
        <p:spPr>
          <a:xfrm>
            <a:off x="1395351" y="1591294"/>
            <a:ext cx="4572000" cy="1828800"/>
          </a:xfrm>
        </p:spPr>
        <p:txBody>
          <a:bodyPr/>
          <a:lstStyle/>
          <a:p>
            <a:r>
              <a:rPr lang="en-US" dirty="0"/>
              <a:t>Ask me anything!</a:t>
            </a:r>
          </a:p>
        </p:txBody>
      </p:sp>
      <p:pic>
        <p:nvPicPr>
          <p:cNvPr id="3" name="Online Media 2" descr="A Compilation of Robots Falling Down at the DARPA Robotics Challenge">
            <a:hlinkClick r:id="" action="ppaction://media"/>
            <a:extLst>
              <a:ext uri="{FF2B5EF4-FFF2-40B4-BE49-F238E27FC236}">
                <a16:creationId xmlns:a16="http://schemas.microsoft.com/office/drawing/2014/main" id="{0AFC9098-95B1-4E41-ACCF-A45474488C59}"/>
              </a:ext>
            </a:extLst>
          </p:cNvPr>
          <p:cNvPicPr>
            <a:picLocks noRot="1" noChangeAspect="1"/>
          </p:cNvPicPr>
          <p:nvPr>
            <a:videoFile r:link="rId1"/>
          </p:nvPr>
        </p:nvPicPr>
        <p:blipFill>
          <a:blip r:embed="rId3"/>
          <a:stretch>
            <a:fillRect/>
          </a:stretch>
        </p:blipFill>
        <p:spPr>
          <a:xfrm>
            <a:off x="1105064" y="3836637"/>
            <a:ext cx="5126855" cy="2896673"/>
          </a:xfrm>
          <a:prstGeom prst="rect">
            <a:avLst/>
          </a:prstGeom>
        </p:spPr>
      </p:pic>
    </p:spTree>
    <p:extLst>
      <p:ext uri="{BB962C8B-B14F-4D97-AF65-F5344CB8AC3E}">
        <p14:creationId xmlns:p14="http://schemas.microsoft.com/office/powerpoint/2010/main" val="152907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A9E30-A66E-0F41-A07B-85B04E7127B3}"/>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3" name="Title 2">
            <a:extLst>
              <a:ext uri="{FF2B5EF4-FFF2-40B4-BE49-F238E27FC236}">
                <a16:creationId xmlns:a16="http://schemas.microsoft.com/office/drawing/2014/main" id="{BA8B4054-DA3C-F145-9E90-161E7AC88289}"/>
              </a:ext>
            </a:extLst>
          </p:cNvPr>
          <p:cNvSpPr>
            <a:spLocks noGrp="1"/>
          </p:cNvSpPr>
          <p:nvPr>
            <p:ph type="title"/>
          </p:nvPr>
        </p:nvSpPr>
        <p:spPr/>
        <p:txBody>
          <a:bodyPr/>
          <a:lstStyle/>
          <a:p>
            <a:r>
              <a:rPr lang="en-US" dirty="0"/>
              <a:t>Foundations of AI</a:t>
            </a:r>
          </a:p>
        </p:txBody>
      </p:sp>
      <p:sp>
        <p:nvSpPr>
          <p:cNvPr id="4" name="Content Placeholder 3">
            <a:extLst>
              <a:ext uri="{FF2B5EF4-FFF2-40B4-BE49-F238E27FC236}">
                <a16:creationId xmlns:a16="http://schemas.microsoft.com/office/drawing/2014/main" id="{31B1213F-FEBE-E044-9ABE-8E70F0B9CD26}"/>
              </a:ext>
            </a:extLst>
          </p:cNvPr>
          <p:cNvSpPr>
            <a:spLocks noGrp="1"/>
          </p:cNvSpPr>
          <p:nvPr>
            <p:ph sz="quarter" idx="20"/>
          </p:nvPr>
        </p:nvSpPr>
        <p:spPr>
          <a:xfrm>
            <a:off x="1371600" y="2057400"/>
            <a:ext cx="12801600" cy="457200"/>
          </a:xfrm>
        </p:spPr>
        <p:txBody>
          <a:bodyPr/>
          <a:lstStyle/>
          <a:p>
            <a:pPr marL="0" indent="0">
              <a:buNone/>
            </a:pPr>
            <a:r>
              <a:rPr lang="en-US"/>
              <a:t>Pillars </a:t>
            </a:r>
            <a:r>
              <a:rPr lang="en-US" dirty="0"/>
              <a:t>of AI:</a:t>
            </a:r>
          </a:p>
        </p:txBody>
      </p:sp>
      <p:grpSp>
        <p:nvGrpSpPr>
          <p:cNvPr id="8" name="Group 7">
            <a:extLst>
              <a:ext uri="{FF2B5EF4-FFF2-40B4-BE49-F238E27FC236}">
                <a16:creationId xmlns:a16="http://schemas.microsoft.com/office/drawing/2014/main" id="{CA104FF3-37C6-4541-8DDF-894CA1EFF940}"/>
              </a:ext>
            </a:extLst>
          </p:cNvPr>
          <p:cNvGrpSpPr/>
          <p:nvPr/>
        </p:nvGrpSpPr>
        <p:grpSpPr>
          <a:xfrm>
            <a:off x="1332456" y="5500210"/>
            <a:ext cx="1615857" cy="1653139"/>
            <a:chOff x="1186841" y="4461275"/>
            <a:chExt cx="1615857" cy="1653139"/>
          </a:xfrm>
        </p:grpSpPr>
        <p:pic>
          <p:nvPicPr>
            <p:cNvPr id="6" name="Graphic 5" descr="Greek Pillar outline">
              <a:extLst>
                <a:ext uri="{FF2B5EF4-FFF2-40B4-BE49-F238E27FC236}">
                  <a16:creationId xmlns:a16="http://schemas.microsoft.com/office/drawing/2014/main" id="{740C3147-1319-B042-A8C2-DF3CE810F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7" name="TextBox 6">
              <a:extLst>
                <a:ext uri="{FF2B5EF4-FFF2-40B4-BE49-F238E27FC236}">
                  <a16:creationId xmlns:a16="http://schemas.microsoft.com/office/drawing/2014/main" id="{6622EEE3-1587-9946-AAF6-7144574ADFB2}"/>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Philosophy</a:t>
              </a:r>
            </a:p>
          </p:txBody>
        </p:sp>
      </p:grpSp>
      <p:grpSp>
        <p:nvGrpSpPr>
          <p:cNvPr id="9" name="Group 8">
            <a:extLst>
              <a:ext uri="{FF2B5EF4-FFF2-40B4-BE49-F238E27FC236}">
                <a16:creationId xmlns:a16="http://schemas.microsoft.com/office/drawing/2014/main" id="{D954DB0C-11C9-594E-B6D7-23BF3E85C544}"/>
              </a:ext>
            </a:extLst>
          </p:cNvPr>
          <p:cNvGrpSpPr/>
          <p:nvPr/>
        </p:nvGrpSpPr>
        <p:grpSpPr>
          <a:xfrm>
            <a:off x="2792520" y="5938176"/>
            <a:ext cx="1831932" cy="1653139"/>
            <a:chOff x="1078804" y="4461275"/>
            <a:chExt cx="1831932" cy="1653139"/>
          </a:xfrm>
        </p:grpSpPr>
        <p:pic>
          <p:nvPicPr>
            <p:cNvPr id="10" name="Graphic 9" descr="Greek Pillar outline">
              <a:extLst>
                <a:ext uri="{FF2B5EF4-FFF2-40B4-BE49-F238E27FC236}">
                  <a16:creationId xmlns:a16="http://schemas.microsoft.com/office/drawing/2014/main" id="{9719A994-FA2F-BB49-B403-822D6BA91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1" name="TextBox 10">
              <a:extLst>
                <a:ext uri="{FF2B5EF4-FFF2-40B4-BE49-F238E27FC236}">
                  <a16:creationId xmlns:a16="http://schemas.microsoft.com/office/drawing/2014/main" id="{5E917D74-1741-D744-AC5E-5AF7162C2FB8}"/>
                </a:ext>
              </a:extLst>
            </p:cNvPr>
            <p:cNvSpPr txBox="1"/>
            <p:nvPr/>
          </p:nvSpPr>
          <p:spPr>
            <a:xfrm>
              <a:off x="1078804" y="4461275"/>
              <a:ext cx="1831932" cy="424732"/>
            </a:xfrm>
            <a:prstGeom prst="rect">
              <a:avLst/>
            </a:prstGeom>
            <a:noFill/>
          </p:spPr>
          <p:txBody>
            <a:bodyPr wrap="square" rtlCol="0">
              <a:spAutoFit/>
            </a:bodyPr>
            <a:lstStyle/>
            <a:p>
              <a:pPr algn="ctr"/>
              <a:r>
                <a:rPr lang="en-US" dirty="0">
                  <a:solidFill>
                    <a:schemeClr val="accent2"/>
                  </a:solidFill>
                </a:rPr>
                <a:t>Mathematics</a:t>
              </a:r>
            </a:p>
          </p:txBody>
        </p:sp>
      </p:grpSp>
      <p:grpSp>
        <p:nvGrpSpPr>
          <p:cNvPr id="12" name="Group 11">
            <a:extLst>
              <a:ext uri="{FF2B5EF4-FFF2-40B4-BE49-F238E27FC236}">
                <a16:creationId xmlns:a16="http://schemas.microsoft.com/office/drawing/2014/main" id="{8B8BB3A9-23BA-F742-8196-EB99E4B79D31}"/>
              </a:ext>
            </a:extLst>
          </p:cNvPr>
          <p:cNvGrpSpPr/>
          <p:nvPr/>
        </p:nvGrpSpPr>
        <p:grpSpPr>
          <a:xfrm>
            <a:off x="4653417" y="5513444"/>
            <a:ext cx="1615857" cy="1653139"/>
            <a:chOff x="1186841" y="4461275"/>
            <a:chExt cx="1615857" cy="1653139"/>
          </a:xfrm>
        </p:grpSpPr>
        <p:pic>
          <p:nvPicPr>
            <p:cNvPr id="13" name="Graphic 12" descr="Greek Pillar outline">
              <a:extLst>
                <a:ext uri="{FF2B5EF4-FFF2-40B4-BE49-F238E27FC236}">
                  <a16:creationId xmlns:a16="http://schemas.microsoft.com/office/drawing/2014/main" id="{C5F5EF7F-4D17-3040-92DA-CF59819658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4" name="TextBox 13">
              <a:extLst>
                <a:ext uri="{FF2B5EF4-FFF2-40B4-BE49-F238E27FC236}">
                  <a16:creationId xmlns:a16="http://schemas.microsoft.com/office/drawing/2014/main" id="{D63814FC-E3F7-B64C-BD97-341D086FF1CE}"/>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Economics</a:t>
              </a:r>
            </a:p>
          </p:txBody>
        </p:sp>
      </p:grpSp>
      <p:grpSp>
        <p:nvGrpSpPr>
          <p:cNvPr id="15" name="Group 14">
            <a:extLst>
              <a:ext uri="{FF2B5EF4-FFF2-40B4-BE49-F238E27FC236}">
                <a16:creationId xmlns:a16="http://schemas.microsoft.com/office/drawing/2014/main" id="{8DF8E71F-AA2A-5640-BFB0-7AD4AFCD024B}"/>
              </a:ext>
            </a:extLst>
          </p:cNvPr>
          <p:cNvGrpSpPr/>
          <p:nvPr/>
        </p:nvGrpSpPr>
        <p:grpSpPr>
          <a:xfrm>
            <a:off x="7802934" y="5500210"/>
            <a:ext cx="1979112" cy="1653139"/>
            <a:chOff x="1005214" y="4461275"/>
            <a:chExt cx="1979112" cy="1653139"/>
          </a:xfrm>
        </p:grpSpPr>
        <p:pic>
          <p:nvPicPr>
            <p:cNvPr id="16" name="Graphic 15" descr="Greek Pillar outline">
              <a:extLst>
                <a:ext uri="{FF2B5EF4-FFF2-40B4-BE49-F238E27FC236}">
                  <a16:creationId xmlns:a16="http://schemas.microsoft.com/office/drawing/2014/main" id="{2FE85FF2-808B-F444-BEF3-0356B1480F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7" name="TextBox 16">
              <a:extLst>
                <a:ext uri="{FF2B5EF4-FFF2-40B4-BE49-F238E27FC236}">
                  <a16:creationId xmlns:a16="http://schemas.microsoft.com/office/drawing/2014/main" id="{C213C416-F1B1-4A48-96AD-131CA9986533}"/>
                </a:ext>
              </a:extLst>
            </p:cNvPr>
            <p:cNvSpPr txBox="1"/>
            <p:nvPr/>
          </p:nvSpPr>
          <p:spPr>
            <a:xfrm>
              <a:off x="1005214" y="4461275"/>
              <a:ext cx="1979112" cy="424732"/>
            </a:xfrm>
            <a:prstGeom prst="rect">
              <a:avLst/>
            </a:prstGeom>
            <a:noFill/>
          </p:spPr>
          <p:txBody>
            <a:bodyPr wrap="square" rtlCol="0">
              <a:spAutoFit/>
            </a:bodyPr>
            <a:lstStyle/>
            <a:p>
              <a:pPr algn="ctr"/>
              <a:r>
                <a:rPr lang="en-US" dirty="0">
                  <a:solidFill>
                    <a:schemeClr val="accent2"/>
                  </a:solidFill>
                </a:rPr>
                <a:t>Neuroscience</a:t>
              </a:r>
            </a:p>
          </p:txBody>
        </p:sp>
      </p:grpSp>
      <p:grpSp>
        <p:nvGrpSpPr>
          <p:cNvPr id="18" name="Group 17">
            <a:extLst>
              <a:ext uri="{FF2B5EF4-FFF2-40B4-BE49-F238E27FC236}">
                <a16:creationId xmlns:a16="http://schemas.microsoft.com/office/drawing/2014/main" id="{6C8BB369-2289-854D-8571-2928A6244999}"/>
              </a:ext>
            </a:extLst>
          </p:cNvPr>
          <p:cNvGrpSpPr/>
          <p:nvPr/>
        </p:nvGrpSpPr>
        <p:grpSpPr>
          <a:xfrm>
            <a:off x="6156543" y="5938176"/>
            <a:ext cx="1615857" cy="1653139"/>
            <a:chOff x="1186841" y="4461275"/>
            <a:chExt cx="1615857" cy="1653139"/>
          </a:xfrm>
        </p:grpSpPr>
        <p:pic>
          <p:nvPicPr>
            <p:cNvPr id="19" name="Graphic 18" descr="Greek Pillar outline">
              <a:extLst>
                <a:ext uri="{FF2B5EF4-FFF2-40B4-BE49-F238E27FC236}">
                  <a16:creationId xmlns:a16="http://schemas.microsoft.com/office/drawing/2014/main" id="{DBA30C09-F0E7-C648-AB36-18EDFE42EB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0" name="TextBox 19">
              <a:extLst>
                <a:ext uri="{FF2B5EF4-FFF2-40B4-BE49-F238E27FC236}">
                  <a16:creationId xmlns:a16="http://schemas.microsoft.com/office/drawing/2014/main" id="{79D865B9-2199-F940-9F3C-88C4E5ABF629}"/>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Psychology</a:t>
              </a:r>
            </a:p>
          </p:txBody>
        </p:sp>
      </p:grpSp>
      <p:grpSp>
        <p:nvGrpSpPr>
          <p:cNvPr id="21" name="Group 20">
            <a:extLst>
              <a:ext uri="{FF2B5EF4-FFF2-40B4-BE49-F238E27FC236}">
                <a16:creationId xmlns:a16="http://schemas.microsoft.com/office/drawing/2014/main" id="{E6405C4E-7701-DA46-AFBD-79B1D673EDEE}"/>
              </a:ext>
            </a:extLst>
          </p:cNvPr>
          <p:cNvGrpSpPr/>
          <p:nvPr/>
        </p:nvGrpSpPr>
        <p:grpSpPr>
          <a:xfrm>
            <a:off x="9624165" y="5604119"/>
            <a:ext cx="1835063" cy="1987196"/>
            <a:chOff x="1077238" y="4127218"/>
            <a:chExt cx="1835063" cy="1987196"/>
          </a:xfrm>
        </p:grpSpPr>
        <p:pic>
          <p:nvPicPr>
            <p:cNvPr id="22" name="Graphic 21" descr="Greek Pillar outline">
              <a:extLst>
                <a:ext uri="{FF2B5EF4-FFF2-40B4-BE49-F238E27FC236}">
                  <a16:creationId xmlns:a16="http://schemas.microsoft.com/office/drawing/2014/main" id="{B2BBDE65-7090-0548-86BB-AA007076C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3" name="TextBox 22">
              <a:extLst>
                <a:ext uri="{FF2B5EF4-FFF2-40B4-BE49-F238E27FC236}">
                  <a16:creationId xmlns:a16="http://schemas.microsoft.com/office/drawing/2014/main" id="{29C0952C-F0C7-C44F-85FB-12D9E36667E3}"/>
                </a:ext>
              </a:extLst>
            </p:cNvPr>
            <p:cNvSpPr txBox="1"/>
            <p:nvPr/>
          </p:nvSpPr>
          <p:spPr>
            <a:xfrm>
              <a:off x="1077238" y="4127218"/>
              <a:ext cx="1835063" cy="757130"/>
            </a:xfrm>
            <a:prstGeom prst="rect">
              <a:avLst/>
            </a:prstGeom>
            <a:noFill/>
          </p:spPr>
          <p:txBody>
            <a:bodyPr wrap="square" rtlCol="0">
              <a:spAutoFit/>
            </a:bodyPr>
            <a:lstStyle/>
            <a:p>
              <a:pPr algn="ctr"/>
              <a:r>
                <a:rPr lang="en-US" dirty="0">
                  <a:solidFill>
                    <a:schemeClr val="accent2"/>
                  </a:solidFill>
                </a:rPr>
                <a:t>Computer Engineering</a:t>
              </a:r>
            </a:p>
          </p:txBody>
        </p:sp>
      </p:grpSp>
      <p:grpSp>
        <p:nvGrpSpPr>
          <p:cNvPr id="24" name="Group 23">
            <a:extLst>
              <a:ext uri="{FF2B5EF4-FFF2-40B4-BE49-F238E27FC236}">
                <a16:creationId xmlns:a16="http://schemas.microsoft.com/office/drawing/2014/main" id="{D1541BF3-ABF5-2B49-B10C-738CEC83F212}"/>
              </a:ext>
            </a:extLst>
          </p:cNvPr>
          <p:cNvGrpSpPr/>
          <p:nvPr/>
        </p:nvGrpSpPr>
        <p:grpSpPr>
          <a:xfrm>
            <a:off x="12803172" y="5644641"/>
            <a:ext cx="1615857" cy="1946674"/>
            <a:chOff x="1186841" y="4167740"/>
            <a:chExt cx="1615857" cy="1946674"/>
          </a:xfrm>
        </p:grpSpPr>
        <p:pic>
          <p:nvPicPr>
            <p:cNvPr id="25" name="Graphic 24" descr="Greek Pillar outline">
              <a:extLst>
                <a:ext uri="{FF2B5EF4-FFF2-40B4-BE49-F238E27FC236}">
                  <a16:creationId xmlns:a16="http://schemas.microsoft.com/office/drawing/2014/main" id="{F18B4FD3-9E09-9E4E-83E1-0EE85191A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6" name="TextBox 25">
              <a:extLst>
                <a:ext uri="{FF2B5EF4-FFF2-40B4-BE49-F238E27FC236}">
                  <a16:creationId xmlns:a16="http://schemas.microsoft.com/office/drawing/2014/main" id="{95153B07-00E2-C545-A30D-0D866EFDF92C}"/>
                </a:ext>
              </a:extLst>
            </p:cNvPr>
            <p:cNvSpPr txBox="1"/>
            <p:nvPr/>
          </p:nvSpPr>
          <p:spPr>
            <a:xfrm>
              <a:off x="1186841" y="4167740"/>
              <a:ext cx="1615857" cy="757130"/>
            </a:xfrm>
            <a:prstGeom prst="rect">
              <a:avLst/>
            </a:prstGeom>
            <a:noFill/>
          </p:spPr>
          <p:txBody>
            <a:bodyPr wrap="square" rtlCol="0">
              <a:spAutoFit/>
            </a:bodyPr>
            <a:lstStyle/>
            <a:p>
              <a:pPr algn="ctr"/>
              <a:r>
                <a:rPr lang="en-US" dirty="0">
                  <a:solidFill>
                    <a:schemeClr val="accent2"/>
                  </a:solidFill>
                </a:rPr>
                <a:t>Control Theory</a:t>
              </a:r>
            </a:p>
          </p:txBody>
        </p:sp>
      </p:grpSp>
      <p:grpSp>
        <p:nvGrpSpPr>
          <p:cNvPr id="27" name="Group 26">
            <a:extLst>
              <a:ext uri="{FF2B5EF4-FFF2-40B4-BE49-F238E27FC236}">
                <a16:creationId xmlns:a16="http://schemas.microsoft.com/office/drawing/2014/main" id="{23B8F366-0A56-C045-9598-D0BF37BEF193}"/>
              </a:ext>
            </a:extLst>
          </p:cNvPr>
          <p:cNvGrpSpPr/>
          <p:nvPr/>
        </p:nvGrpSpPr>
        <p:grpSpPr>
          <a:xfrm>
            <a:off x="11315706" y="5500210"/>
            <a:ext cx="1615857" cy="1653139"/>
            <a:chOff x="1186841" y="4461275"/>
            <a:chExt cx="1615857" cy="1653139"/>
          </a:xfrm>
        </p:grpSpPr>
        <p:pic>
          <p:nvPicPr>
            <p:cNvPr id="28" name="Graphic 27" descr="Greek Pillar outline">
              <a:extLst>
                <a:ext uri="{FF2B5EF4-FFF2-40B4-BE49-F238E27FC236}">
                  <a16:creationId xmlns:a16="http://schemas.microsoft.com/office/drawing/2014/main" id="{5FE6DB4B-1630-064D-A597-10C61A54E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9" name="TextBox 28">
              <a:extLst>
                <a:ext uri="{FF2B5EF4-FFF2-40B4-BE49-F238E27FC236}">
                  <a16:creationId xmlns:a16="http://schemas.microsoft.com/office/drawing/2014/main" id="{302699AE-D849-0E41-9967-2F4772EF3CA8}"/>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Linguistics</a:t>
              </a:r>
            </a:p>
          </p:txBody>
        </p:sp>
      </p:grpSp>
      <p:sp>
        <p:nvSpPr>
          <p:cNvPr id="34" name="Rectangle 33">
            <a:extLst>
              <a:ext uri="{FF2B5EF4-FFF2-40B4-BE49-F238E27FC236}">
                <a16:creationId xmlns:a16="http://schemas.microsoft.com/office/drawing/2014/main" id="{E8D057C3-6A10-CB4B-993D-0C58FA9F4D23}"/>
              </a:ext>
            </a:extLst>
          </p:cNvPr>
          <p:cNvSpPr/>
          <p:nvPr/>
        </p:nvSpPr>
        <p:spPr>
          <a:xfrm>
            <a:off x="1371601" y="5035463"/>
            <a:ext cx="12801600"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08A5321-CD9C-324D-BAF1-48D214FA2A12}"/>
              </a:ext>
            </a:extLst>
          </p:cNvPr>
          <p:cNvSpPr/>
          <p:nvPr/>
        </p:nvSpPr>
        <p:spPr>
          <a:xfrm rot="20699547">
            <a:off x="969626" y="3664332"/>
            <a:ext cx="6859074"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76712DA-E7A1-D049-B17E-9883316DE102}"/>
              </a:ext>
            </a:extLst>
          </p:cNvPr>
          <p:cNvSpPr/>
          <p:nvPr/>
        </p:nvSpPr>
        <p:spPr>
          <a:xfrm rot="876260">
            <a:off x="7721852" y="3646238"/>
            <a:ext cx="6859074"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C9E6E9-40C5-2F48-9BCA-2ED6B6F6756A}"/>
              </a:ext>
            </a:extLst>
          </p:cNvPr>
          <p:cNvSpPr txBox="1"/>
          <p:nvPr/>
        </p:nvSpPr>
        <p:spPr>
          <a:xfrm>
            <a:off x="6052027" y="3903322"/>
            <a:ext cx="3440745" cy="461665"/>
          </a:xfrm>
          <a:prstGeom prst="rect">
            <a:avLst/>
          </a:prstGeom>
          <a:noFill/>
        </p:spPr>
        <p:txBody>
          <a:bodyPr wrap="square" rtlCol="0">
            <a:spAutoFit/>
          </a:bodyPr>
          <a:lstStyle/>
          <a:p>
            <a:pPr algn="ctr"/>
            <a:r>
              <a:rPr lang="en-US" sz="2400" dirty="0">
                <a:solidFill>
                  <a:schemeClr val="accent2"/>
                </a:solidFill>
              </a:rPr>
              <a:t>Artificial Intelligence</a:t>
            </a:r>
          </a:p>
        </p:txBody>
      </p:sp>
    </p:spTree>
    <p:extLst>
      <p:ext uri="{BB962C8B-B14F-4D97-AF65-F5344CB8AC3E}">
        <p14:creationId xmlns:p14="http://schemas.microsoft.com/office/powerpoint/2010/main" val="186337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A9E30-A66E-0F41-A07B-85B04E7127B3}"/>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BA8B4054-DA3C-F145-9E90-161E7AC88289}"/>
              </a:ext>
            </a:extLst>
          </p:cNvPr>
          <p:cNvSpPr>
            <a:spLocks noGrp="1"/>
          </p:cNvSpPr>
          <p:nvPr>
            <p:ph type="title"/>
          </p:nvPr>
        </p:nvSpPr>
        <p:spPr/>
        <p:txBody>
          <a:bodyPr/>
          <a:lstStyle/>
          <a:p>
            <a:r>
              <a:rPr lang="en-US" dirty="0"/>
              <a:t>What is AI?</a:t>
            </a:r>
          </a:p>
        </p:txBody>
      </p:sp>
      <p:grpSp>
        <p:nvGrpSpPr>
          <p:cNvPr id="5" name="Group 4">
            <a:extLst>
              <a:ext uri="{FF2B5EF4-FFF2-40B4-BE49-F238E27FC236}">
                <a16:creationId xmlns:a16="http://schemas.microsoft.com/office/drawing/2014/main" id="{BFBFCE9F-210E-414F-8A44-C9F86A2B0BC3}"/>
              </a:ext>
            </a:extLst>
          </p:cNvPr>
          <p:cNvGrpSpPr/>
          <p:nvPr/>
        </p:nvGrpSpPr>
        <p:grpSpPr>
          <a:xfrm>
            <a:off x="1019100" y="2038611"/>
            <a:ext cx="13611300" cy="3945077"/>
            <a:chOff x="969626" y="3646238"/>
            <a:chExt cx="13611300" cy="3945077"/>
          </a:xfrm>
        </p:grpSpPr>
        <p:grpSp>
          <p:nvGrpSpPr>
            <p:cNvPr id="8" name="Group 7">
              <a:extLst>
                <a:ext uri="{FF2B5EF4-FFF2-40B4-BE49-F238E27FC236}">
                  <a16:creationId xmlns:a16="http://schemas.microsoft.com/office/drawing/2014/main" id="{CA104FF3-37C6-4541-8DDF-894CA1EFF940}"/>
                </a:ext>
              </a:extLst>
            </p:cNvPr>
            <p:cNvGrpSpPr/>
            <p:nvPr/>
          </p:nvGrpSpPr>
          <p:grpSpPr>
            <a:xfrm>
              <a:off x="1332456" y="5500210"/>
              <a:ext cx="1615857" cy="1653139"/>
              <a:chOff x="1186841" y="4461275"/>
              <a:chExt cx="1615857" cy="1653139"/>
            </a:xfrm>
          </p:grpSpPr>
          <p:pic>
            <p:nvPicPr>
              <p:cNvPr id="6" name="Graphic 5" descr="Greek Pillar outline">
                <a:extLst>
                  <a:ext uri="{FF2B5EF4-FFF2-40B4-BE49-F238E27FC236}">
                    <a16:creationId xmlns:a16="http://schemas.microsoft.com/office/drawing/2014/main" id="{740C3147-1319-B042-A8C2-DF3CE810F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7" name="TextBox 6">
                <a:extLst>
                  <a:ext uri="{FF2B5EF4-FFF2-40B4-BE49-F238E27FC236}">
                    <a16:creationId xmlns:a16="http://schemas.microsoft.com/office/drawing/2014/main" id="{6622EEE3-1587-9946-AAF6-7144574ADFB2}"/>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Philosophy</a:t>
                </a:r>
              </a:p>
            </p:txBody>
          </p:sp>
        </p:grpSp>
        <p:grpSp>
          <p:nvGrpSpPr>
            <p:cNvPr id="9" name="Group 8">
              <a:extLst>
                <a:ext uri="{FF2B5EF4-FFF2-40B4-BE49-F238E27FC236}">
                  <a16:creationId xmlns:a16="http://schemas.microsoft.com/office/drawing/2014/main" id="{D954DB0C-11C9-594E-B6D7-23BF3E85C544}"/>
                </a:ext>
              </a:extLst>
            </p:cNvPr>
            <p:cNvGrpSpPr/>
            <p:nvPr/>
          </p:nvGrpSpPr>
          <p:grpSpPr>
            <a:xfrm>
              <a:off x="2792520" y="5938176"/>
              <a:ext cx="1831932" cy="1653139"/>
              <a:chOff x="1078804" y="4461275"/>
              <a:chExt cx="1831932" cy="1653139"/>
            </a:xfrm>
          </p:grpSpPr>
          <p:pic>
            <p:nvPicPr>
              <p:cNvPr id="10" name="Graphic 9" descr="Greek Pillar outline">
                <a:extLst>
                  <a:ext uri="{FF2B5EF4-FFF2-40B4-BE49-F238E27FC236}">
                    <a16:creationId xmlns:a16="http://schemas.microsoft.com/office/drawing/2014/main" id="{9719A994-FA2F-BB49-B403-822D6BA91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1" name="TextBox 10">
                <a:extLst>
                  <a:ext uri="{FF2B5EF4-FFF2-40B4-BE49-F238E27FC236}">
                    <a16:creationId xmlns:a16="http://schemas.microsoft.com/office/drawing/2014/main" id="{5E917D74-1741-D744-AC5E-5AF7162C2FB8}"/>
                  </a:ext>
                </a:extLst>
              </p:cNvPr>
              <p:cNvSpPr txBox="1"/>
              <p:nvPr/>
            </p:nvSpPr>
            <p:spPr>
              <a:xfrm>
                <a:off x="1078804" y="4461275"/>
                <a:ext cx="1831932" cy="424732"/>
              </a:xfrm>
              <a:prstGeom prst="rect">
                <a:avLst/>
              </a:prstGeom>
              <a:noFill/>
            </p:spPr>
            <p:txBody>
              <a:bodyPr wrap="square" rtlCol="0">
                <a:spAutoFit/>
              </a:bodyPr>
              <a:lstStyle/>
              <a:p>
                <a:pPr algn="ctr"/>
                <a:r>
                  <a:rPr lang="en-US" dirty="0">
                    <a:solidFill>
                      <a:schemeClr val="accent2"/>
                    </a:solidFill>
                  </a:rPr>
                  <a:t>Mathematics</a:t>
                </a:r>
              </a:p>
            </p:txBody>
          </p:sp>
        </p:grpSp>
        <p:grpSp>
          <p:nvGrpSpPr>
            <p:cNvPr id="12" name="Group 11">
              <a:extLst>
                <a:ext uri="{FF2B5EF4-FFF2-40B4-BE49-F238E27FC236}">
                  <a16:creationId xmlns:a16="http://schemas.microsoft.com/office/drawing/2014/main" id="{8B8BB3A9-23BA-F742-8196-EB99E4B79D31}"/>
                </a:ext>
              </a:extLst>
            </p:cNvPr>
            <p:cNvGrpSpPr/>
            <p:nvPr/>
          </p:nvGrpSpPr>
          <p:grpSpPr>
            <a:xfrm>
              <a:off x="4653417" y="5513444"/>
              <a:ext cx="1615857" cy="1653139"/>
              <a:chOff x="1186841" y="4461275"/>
              <a:chExt cx="1615857" cy="1653139"/>
            </a:xfrm>
          </p:grpSpPr>
          <p:pic>
            <p:nvPicPr>
              <p:cNvPr id="13" name="Graphic 12" descr="Greek Pillar outline">
                <a:extLst>
                  <a:ext uri="{FF2B5EF4-FFF2-40B4-BE49-F238E27FC236}">
                    <a16:creationId xmlns:a16="http://schemas.microsoft.com/office/drawing/2014/main" id="{C5F5EF7F-4D17-3040-92DA-CF59819658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4" name="TextBox 13">
                <a:extLst>
                  <a:ext uri="{FF2B5EF4-FFF2-40B4-BE49-F238E27FC236}">
                    <a16:creationId xmlns:a16="http://schemas.microsoft.com/office/drawing/2014/main" id="{D63814FC-E3F7-B64C-BD97-341D086FF1CE}"/>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Economics</a:t>
                </a:r>
              </a:p>
            </p:txBody>
          </p:sp>
        </p:grpSp>
        <p:grpSp>
          <p:nvGrpSpPr>
            <p:cNvPr id="15" name="Group 14">
              <a:extLst>
                <a:ext uri="{FF2B5EF4-FFF2-40B4-BE49-F238E27FC236}">
                  <a16:creationId xmlns:a16="http://schemas.microsoft.com/office/drawing/2014/main" id="{8DF8E71F-AA2A-5640-BFB0-7AD4AFCD024B}"/>
                </a:ext>
              </a:extLst>
            </p:cNvPr>
            <p:cNvGrpSpPr/>
            <p:nvPr/>
          </p:nvGrpSpPr>
          <p:grpSpPr>
            <a:xfrm>
              <a:off x="7802934" y="5500210"/>
              <a:ext cx="1979112" cy="1653139"/>
              <a:chOff x="1005214" y="4461275"/>
              <a:chExt cx="1979112" cy="1653139"/>
            </a:xfrm>
          </p:grpSpPr>
          <p:pic>
            <p:nvPicPr>
              <p:cNvPr id="16" name="Graphic 15" descr="Greek Pillar outline">
                <a:extLst>
                  <a:ext uri="{FF2B5EF4-FFF2-40B4-BE49-F238E27FC236}">
                    <a16:creationId xmlns:a16="http://schemas.microsoft.com/office/drawing/2014/main" id="{2FE85FF2-808B-F444-BEF3-0356B1480F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17" name="TextBox 16">
                <a:extLst>
                  <a:ext uri="{FF2B5EF4-FFF2-40B4-BE49-F238E27FC236}">
                    <a16:creationId xmlns:a16="http://schemas.microsoft.com/office/drawing/2014/main" id="{C213C416-F1B1-4A48-96AD-131CA9986533}"/>
                  </a:ext>
                </a:extLst>
              </p:cNvPr>
              <p:cNvSpPr txBox="1"/>
              <p:nvPr/>
            </p:nvSpPr>
            <p:spPr>
              <a:xfrm>
                <a:off x="1005214" y="4461275"/>
                <a:ext cx="1979112" cy="424732"/>
              </a:xfrm>
              <a:prstGeom prst="rect">
                <a:avLst/>
              </a:prstGeom>
              <a:noFill/>
            </p:spPr>
            <p:txBody>
              <a:bodyPr wrap="square" rtlCol="0">
                <a:spAutoFit/>
              </a:bodyPr>
              <a:lstStyle/>
              <a:p>
                <a:pPr algn="ctr"/>
                <a:r>
                  <a:rPr lang="en-US" dirty="0">
                    <a:solidFill>
                      <a:schemeClr val="accent2"/>
                    </a:solidFill>
                  </a:rPr>
                  <a:t>Neuroscience</a:t>
                </a:r>
              </a:p>
            </p:txBody>
          </p:sp>
        </p:grpSp>
        <p:grpSp>
          <p:nvGrpSpPr>
            <p:cNvPr id="18" name="Group 17">
              <a:extLst>
                <a:ext uri="{FF2B5EF4-FFF2-40B4-BE49-F238E27FC236}">
                  <a16:creationId xmlns:a16="http://schemas.microsoft.com/office/drawing/2014/main" id="{6C8BB369-2289-854D-8571-2928A6244999}"/>
                </a:ext>
              </a:extLst>
            </p:cNvPr>
            <p:cNvGrpSpPr/>
            <p:nvPr/>
          </p:nvGrpSpPr>
          <p:grpSpPr>
            <a:xfrm>
              <a:off x="6156543" y="5938176"/>
              <a:ext cx="1615857" cy="1653139"/>
              <a:chOff x="1186841" y="4461275"/>
              <a:chExt cx="1615857" cy="1653139"/>
            </a:xfrm>
          </p:grpSpPr>
          <p:pic>
            <p:nvPicPr>
              <p:cNvPr id="19" name="Graphic 18" descr="Greek Pillar outline">
                <a:extLst>
                  <a:ext uri="{FF2B5EF4-FFF2-40B4-BE49-F238E27FC236}">
                    <a16:creationId xmlns:a16="http://schemas.microsoft.com/office/drawing/2014/main" id="{DBA30C09-F0E7-C648-AB36-18EDFE42EB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0" name="TextBox 19">
                <a:extLst>
                  <a:ext uri="{FF2B5EF4-FFF2-40B4-BE49-F238E27FC236}">
                    <a16:creationId xmlns:a16="http://schemas.microsoft.com/office/drawing/2014/main" id="{79D865B9-2199-F940-9F3C-88C4E5ABF629}"/>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Psychology</a:t>
                </a:r>
              </a:p>
            </p:txBody>
          </p:sp>
        </p:grpSp>
        <p:grpSp>
          <p:nvGrpSpPr>
            <p:cNvPr id="21" name="Group 20">
              <a:extLst>
                <a:ext uri="{FF2B5EF4-FFF2-40B4-BE49-F238E27FC236}">
                  <a16:creationId xmlns:a16="http://schemas.microsoft.com/office/drawing/2014/main" id="{E6405C4E-7701-DA46-AFBD-79B1D673EDEE}"/>
                </a:ext>
              </a:extLst>
            </p:cNvPr>
            <p:cNvGrpSpPr/>
            <p:nvPr/>
          </p:nvGrpSpPr>
          <p:grpSpPr>
            <a:xfrm>
              <a:off x="9624165" y="5604119"/>
              <a:ext cx="1835063" cy="1987196"/>
              <a:chOff x="1077238" y="4127218"/>
              <a:chExt cx="1835063" cy="1987196"/>
            </a:xfrm>
          </p:grpSpPr>
          <p:pic>
            <p:nvPicPr>
              <p:cNvPr id="22" name="Graphic 21" descr="Greek Pillar outline">
                <a:extLst>
                  <a:ext uri="{FF2B5EF4-FFF2-40B4-BE49-F238E27FC236}">
                    <a16:creationId xmlns:a16="http://schemas.microsoft.com/office/drawing/2014/main" id="{B2BBDE65-7090-0548-86BB-AA007076C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3" name="TextBox 22">
                <a:extLst>
                  <a:ext uri="{FF2B5EF4-FFF2-40B4-BE49-F238E27FC236}">
                    <a16:creationId xmlns:a16="http://schemas.microsoft.com/office/drawing/2014/main" id="{29C0952C-F0C7-C44F-85FB-12D9E36667E3}"/>
                  </a:ext>
                </a:extLst>
              </p:cNvPr>
              <p:cNvSpPr txBox="1"/>
              <p:nvPr/>
            </p:nvSpPr>
            <p:spPr>
              <a:xfrm>
                <a:off x="1077238" y="4127218"/>
                <a:ext cx="1835063" cy="757130"/>
              </a:xfrm>
              <a:prstGeom prst="rect">
                <a:avLst/>
              </a:prstGeom>
              <a:noFill/>
            </p:spPr>
            <p:txBody>
              <a:bodyPr wrap="square" rtlCol="0">
                <a:spAutoFit/>
              </a:bodyPr>
              <a:lstStyle/>
              <a:p>
                <a:pPr algn="ctr"/>
                <a:r>
                  <a:rPr lang="en-US" dirty="0">
                    <a:solidFill>
                      <a:schemeClr val="accent2"/>
                    </a:solidFill>
                  </a:rPr>
                  <a:t>Computer Engineering</a:t>
                </a:r>
              </a:p>
            </p:txBody>
          </p:sp>
        </p:grpSp>
        <p:grpSp>
          <p:nvGrpSpPr>
            <p:cNvPr id="24" name="Group 23">
              <a:extLst>
                <a:ext uri="{FF2B5EF4-FFF2-40B4-BE49-F238E27FC236}">
                  <a16:creationId xmlns:a16="http://schemas.microsoft.com/office/drawing/2014/main" id="{D1541BF3-ABF5-2B49-B10C-738CEC83F212}"/>
                </a:ext>
              </a:extLst>
            </p:cNvPr>
            <p:cNvGrpSpPr/>
            <p:nvPr/>
          </p:nvGrpSpPr>
          <p:grpSpPr>
            <a:xfrm>
              <a:off x="12803172" y="5644641"/>
              <a:ext cx="1615857" cy="1946674"/>
              <a:chOff x="1186841" y="4167740"/>
              <a:chExt cx="1615857" cy="1946674"/>
            </a:xfrm>
          </p:grpSpPr>
          <p:pic>
            <p:nvPicPr>
              <p:cNvPr id="25" name="Graphic 24" descr="Greek Pillar outline">
                <a:extLst>
                  <a:ext uri="{FF2B5EF4-FFF2-40B4-BE49-F238E27FC236}">
                    <a16:creationId xmlns:a16="http://schemas.microsoft.com/office/drawing/2014/main" id="{F18B4FD3-9E09-9E4E-83E1-0EE85191A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6" name="TextBox 25">
                <a:extLst>
                  <a:ext uri="{FF2B5EF4-FFF2-40B4-BE49-F238E27FC236}">
                    <a16:creationId xmlns:a16="http://schemas.microsoft.com/office/drawing/2014/main" id="{95153B07-00E2-C545-A30D-0D866EFDF92C}"/>
                  </a:ext>
                </a:extLst>
              </p:cNvPr>
              <p:cNvSpPr txBox="1"/>
              <p:nvPr/>
            </p:nvSpPr>
            <p:spPr>
              <a:xfrm>
                <a:off x="1186841" y="4167740"/>
                <a:ext cx="1615857" cy="757130"/>
              </a:xfrm>
              <a:prstGeom prst="rect">
                <a:avLst/>
              </a:prstGeom>
              <a:noFill/>
            </p:spPr>
            <p:txBody>
              <a:bodyPr wrap="square" rtlCol="0">
                <a:spAutoFit/>
              </a:bodyPr>
              <a:lstStyle/>
              <a:p>
                <a:pPr algn="ctr"/>
                <a:r>
                  <a:rPr lang="en-US" dirty="0">
                    <a:solidFill>
                      <a:schemeClr val="accent2"/>
                    </a:solidFill>
                  </a:rPr>
                  <a:t>Control Theory</a:t>
                </a:r>
              </a:p>
            </p:txBody>
          </p:sp>
        </p:grpSp>
        <p:grpSp>
          <p:nvGrpSpPr>
            <p:cNvPr id="27" name="Group 26">
              <a:extLst>
                <a:ext uri="{FF2B5EF4-FFF2-40B4-BE49-F238E27FC236}">
                  <a16:creationId xmlns:a16="http://schemas.microsoft.com/office/drawing/2014/main" id="{23B8F366-0A56-C045-9598-D0BF37BEF193}"/>
                </a:ext>
              </a:extLst>
            </p:cNvPr>
            <p:cNvGrpSpPr/>
            <p:nvPr/>
          </p:nvGrpSpPr>
          <p:grpSpPr>
            <a:xfrm>
              <a:off x="11315706" y="5500210"/>
              <a:ext cx="1615857" cy="1653139"/>
              <a:chOff x="1186841" y="4461275"/>
              <a:chExt cx="1615857" cy="1653139"/>
            </a:xfrm>
          </p:grpSpPr>
          <p:pic>
            <p:nvPicPr>
              <p:cNvPr id="28" name="Graphic 27" descr="Greek Pillar outline">
                <a:extLst>
                  <a:ext uri="{FF2B5EF4-FFF2-40B4-BE49-F238E27FC236}">
                    <a16:creationId xmlns:a16="http://schemas.microsoft.com/office/drawing/2014/main" id="{5FE6DB4B-1630-064D-A597-10C61A54E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1600" y="4886007"/>
                <a:ext cx="1246340" cy="1228407"/>
              </a:xfrm>
              <a:prstGeom prst="rect">
                <a:avLst/>
              </a:prstGeom>
            </p:spPr>
          </p:pic>
          <p:sp>
            <p:nvSpPr>
              <p:cNvPr id="29" name="TextBox 28">
                <a:extLst>
                  <a:ext uri="{FF2B5EF4-FFF2-40B4-BE49-F238E27FC236}">
                    <a16:creationId xmlns:a16="http://schemas.microsoft.com/office/drawing/2014/main" id="{302699AE-D849-0E41-9967-2F4772EF3CA8}"/>
                  </a:ext>
                </a:extLst>
              </p:cNvPr>
              <p:cNvSpPr txBox="1"/>
              <p:nvPr/>
            </p:nvSpPr>
            <p:spPr>
              <a:xfrm>
                <a:off x="1186841" y="4461275"/>
                <a:ext cx="1615857" cy="424732"/>
              </a:xfrm>
              <a:prstGeom prst="rect">
                <a:avLst/>
              </a:prstGeom>
              <a:noFill/>
            </p:spPr>
            <p:txBody>
              <a:bodyPr wrap="square" rtlCol="0">
                <a:spAutoFit/>
              </a:bodyPr>
              <a:lstStyle/>
              <a:p>
                <a:pPr algn="ctr"/>
                <a:r>
                  <a:rPr lang="en-US" dirty="0">
                    <a:solidFill>
                      <a:schemeClr val="accent2"/>
                    </a:solidFill>
                  </a:rPr>
                  <a:t>Linguistics</a:t>
                </a:r>
              </a:p>
            </p:txBody>
          </p:sp>
        </p:grpSp>
        <p:sp>
          <p:nvSpPr>
            <p:cNvPr id="34" name="Rectangle 33">
              <a:extLst>
                <a:ext uri="{FF2B5EF4-FFF2-40B4-BE49-F238E27FC236}">
                  <a16:creationId xmlns:a16="http://schemas.microsoft.com/office/drawing/2014/main" id="{E8D057C3-6A10-CB4B-993D-0C58FA9F4D23}"/>
                </a:ext>
              </a:extLst>
            </p:cNvPr>
            <p:cNvSpPr/>
            <p:nvPr/>
          </p:nvSpPr>
          <p:spPr>
            <a:xfrm>
              <a:off x="1371601" y="5035463"/>
              <a:ext cx="12801600"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08A5321-CD9C-324D-BAF1-48D214FA2A12}"/>
                </a:ext>
              </a:extLst>
            </p:cNvPr>
            <p:cNvSpPr/>
            <p:nvPr/>
          </p:nvSpPr>
          <p:spPr>
            <a:xfrm rot="20699547">
              <a:off x="969626" y="3664332"/>
              <a:ext cx="6859074"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76712DA-E7A1-D049-B17E-9883316DE102}"/>
                </a:ext>
              </a:extLst>
            </p:cNvPr>
            <p:cNvSpPr/>
            <p:nvPr/>
          </p:nvSpPr>
          <p:spPr>
            <a:xfrm rot="876260">
              <a:off x="7721852" y="3646238"/>
              <a:ext cx="6859074" cy="47798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C9E6E9-40C5-2F48-9BCA-2ED6B6F6756A}"/>
                </a:ext>
              </a:extLst>
            </p:cNvPr>
            <p:cNvSpPr txBox="1"/>
            <p:nvPr/>
          </p:nvSpPr>
          <p:spPr>
            <a:xfrm>
              <a:off x="6052027" y="3903322"/>
              <a:ext cx="3440745" cy="461665"/>
            </a:xfrm>
            <a:prstGeom prst="rect">
              <a:avLst/>
            </a:prstGeom>
            <a:noFill/>
          </p:spPr>
          <p:txBody>
            <a:bodyPr wrap="square" rtlCol="0">
              <a:spAutoFit/>
            </a:bodyPr>
            <a:lstStyle/>
            <a:p>
              <a:pPr algn="ctr"/>
              <a:r>
                <a:rPr lang="en-US" sz="2400" dirty="0">
                  <a:solidFill>
                    <a:schemeClr val="accent2"/>
                  </a:solidFill>
                </a:rPr>
                <a:t>Artificial Intelligence</a:t>
              </a:r>
            </a:p>
          </p:txBody>
        </p:sp>
      </p:grpSp>
      <p:grpSp>
        <p:nvGrpSpPr>
          <p:cNvPr id="39" name="Group 38">
            <a:extLst>
              <a:ext uri="{FF2B5EF4-FFF2-40B4-BE49-F238E27FC236}">
                <a16:creationId xmlns:a16="http://schemas.microsoft.com/office/drawing/2014/main" id="{D6AC0CB2-B4E8-AA4E-BAEB-2259B7F3F0E3}"/>
              </a:ext>
            </a:extLst>
          </p:cNvPr>
          <p:cNvGrpSpPr/>
          <p:nvPr/>
        </p:nvGrpSpPr>
        <p:grpSpPr>
          <a:xfrm>
            <a:off x="1421075" y="5669122"/>
            <a:ext cx="1576711" cy="2491921"/>
            <a:chOff x="1421075" y="5669122"/>
            <a:chExt cx="1576711" cy="2491921"/>
          </a:xfrm>
        </p:grpSpPr>
        <p:pic>
          <p:nvPicPr>
            <p:cNvPr id="38" name="Picture 2">
              <a:extLst>
                <a:ext uri="{FF2B5EF4-FFF2-40B4-BE49-F238E27FC236}">
                  <a16:creationId xmlns:a16="http://schemas.microsoft.com/office/drawing/2014/main" id="{629C936F-D4C8-1541-BEBB-108BC244E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401" y="5669122"/>
              <a:ext cx="1332914" cy="178125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E71D78D-88C3-AC46-943D-78035EA3C9C2}"/>
                </a:ext>
              </a:extLst>
            </p:cNvPr>
            <p:cNvSpPr txBox="1"/>
            <p:nvPr/>
          </p:nvSpPr>
          <p:spPr>
            <a:xfrm>
              <a:off x="1421075" y="7576268"/>
              <a:ext cx="1576711" cy="584775"/>
            </a:xfrm>
            <a:prstGeom prst="rect">
              <a:avLst/>
            </a:prstGeom>
            <a:noFill/>
          </p:spPr>
          <p:txBody>
            <a:bodyPr wrap="square" rtlCol="0">
              <a:spAutoFit/>
            </a:bodyPr>
            <a:lstStyle/>
            <a:p>
              <a:pPr algn="ctr"/>
              <a:r>
                <a:rPr lang="en-US" sz="1600" dirty="0">
                  <a:solidFill>
                    <a:schemeClr val="accent2"/>
                  </a:solidFill>
                </a:rPr>
                <a:t>350 BC: Formal Logic</a:t>
              </a:r>
            </a:p>
          </p:txBody>
        </p:sp>
      </p:grpSp>
      <p:grpSp>
        <p:nvGrpSpPr>
          <p:cNvPr id="40" name="Group 39">
            <a:extLst>
              <a:ext uri="{FF2B5EF4-FFF2-40B4-BE49-F238E27FC236}">
                <a16:creationId xmlns:a16="http://schemas.microsoft.com/office/drawing/2014/main" id="{651D94C8-3619-E743-909A-E243B0F19518}"/>
              </a:ext>
            </a:extLst>
          </p:cNvPr>
          <p:cNvGrpSpPr/>
          <p:nvPr/>
        </p:nvGrpSpPr>
        <p:grpSpPr>
          <a:xfrm>
            <a:off x="2972107" y="5699886"/>
            <a:ext cx="1576711" cy="2461157"/>
            <a:chOff x="1421075" y="5699886"/>
            <a:chExt cx="1576711" cy="2461157"/>
          </a:xfrm>
        </p:grpSpPr>
        <p:pic>
          <p:nvPicPr>
            <p:cNvPr id="41" name="Picture 2">
              <a:extLst>
                <a:ext uri="{FF2B5EF4-FFF2-40B4-BE49-F238E27FC236}">
                  <a16:creationId xmlns:a16="http://schemas.microsoft.com/office/drawing/2014/main" id="{0C96687F-90EE-C34A-94EA-FBB65998A5DA}"/>
                </a:ext>
              </a:extLst>
            </p:cNvPr>
            <p:cNvPicPr>
              <a:picLocks noChangeAspect="1" noChangeArrowheads="1"/>
            </p:cNvPicPr>
            <p:nvPr/>
          </p:nvPicPr>
          <p:blipFill>
            <a:blip r:embed="rId6"/>
            <a:srcRect/>
            <a:stretch/>
          </p:blipFill>
          <p:spPr bwMode="auto">
            <a:xfrm>
              <a:off x="1523401" y="5699886"/>
              <a:ext cx="1332914" cy="171973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551E23E9-22DF-BD40-B98D-FF63472621FD}"/>
                </a:ext>
              </a:extLst>
            </p:cNvPr>
            <p:cNvSpPr txBox="1"/>
            <p:nvPr/>
          </p:nvSpPr>
          <p:spPr>
            <a:xfrm>
              <a:off x="1421075" y="7576268"/>
              <a:ext cx="1576711" cy="584775"/>
            </a:xfrm>
            <a:prstGeom prst="rect">
              <a:avLst/>
            </a:prstGeom>
            <a:noFill/>
          </p:spPr>
          <p:txBody>
            <a:bodyPr wrap="square" rtlCol="0">
              <a:spAutoFit/>
            </a:bodyPr>
            <a:lstStyle/>
            <a:p>
              <a:pPr algn="ctr"/>
              <a:r>
                <a:rPr lang="en-US" sz="1600" dirty="0">
                  <a:solidFill>
                    <a:schemeClr val="accent2"/>
                  </a:solidFill>
                </a:rPr>
                <a:t>1550 AD: Probability</a:t>
              </a:r>
            </a:p>
          </p:txBody>
        </p:sp>
      </p:grpSp>
      <p:grpSp>
        <p:nvGrpSpPr>
          <p:cNvPr id="43" name="Group 42">
            <a:extLst>
              <a:ext uri="{FF2B5EF4-FFF2-40B4-BE49-F238E27FC236}">
                <a16:creationId xmlns:a16="http://schemas.microsoft.com/office/drawing/2014/main" id="{1F5A62B7-8E4D-C747-A45F-ED4493BAEBF8}"/>
              </a:ext>
            </a:extLst>
          </p:cNvPr>
          <p:cNvGrpSpPr/>
          <p:nvPr/>
        </p:nvGrpSpPr>
        <p:grpSpPr>
          <a:xfrm>
            <a:off x="4721685" y="5690328"/>
            <a:ext cx="1669091" cy="2470715"/>
            <a:chOff x="1421075" y="5690328"/>
            <a:chExt cx="1669091" cy="2470715"/>
          </a:xfrm>
        </p:grpSpPr>
        <p:pic>
          <p:nvPicPr>
            <p:cNvPr id="44" name="Picture 2">
              <a:extLst>
                <a:ext uri="{FF2B5EF4-FFF2-40B4-BE49-F238E27FC236}">
                  <a16:creationId xmlns:a16="http://schemas.microsoft.com/office/drawing/2014/main" id="{417AAE26-1646-0842-AEE3-AC5ED8CF238F}"/>
                </a:ext>
              </a:extLst>
            </p:cNvPr>
            <p:cNvPicPr>
              <a:picLocks noChangeAspect="1" noChangeArrowheads="1"/>
            </p:cNvPicPr>
            <p:nvPr/>
          </p:nvPicPr>
          <p:blipFill>
            <a:blip r:embed="rId7"/>
            <a:srcRect/>
            <a:stretch/>
          </p:blipFill>
          <p:spPr bwMode="auto">
            <a:xfrm>
              <a:off x="1523401" y="5690328"/>
              <a:ext cx="1332914" cy="173884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7BEB6BD5-072A-8346-8EC4-EB84A2DD0F2E}"/>
                </a:ext>
              </a:extLst>
            </p:cNvPr>
            <p:cNvSpPr txBox="1"/>
            <p:nvPr/>
          </p:nvSpPr>
          <p:spPr>
            <a:xfrm>
              <a:off x="1421075" y="7576268"/>
              <a:ext cx="1669091" cy="584775"/>
            </a:xfrm>
            <a:prstGeom prst="rect">
              <a:avLst/>
            </a:prstGeom>
            <a:noFill/>
          </p:spPr>
          <p:txBody>
            <a:bodyPr wrap="square" rtlCol="0">
              <a:spAutoFit/>
            </a:bodyPr>
            <a:lstStyle/>
            <a:p>
              <a:pPr algn="ctr"/>
              <a:r>
                <a:rPr lang="en-US" sz="1600" dirty="0">
                  <a:solidFill>
                    <a:schemeClr val="accent2"/>
                  </a:solidFill>
                </a:rPr>
                <a:t>1944 AD: Decision Theory</a:t>
              </a:r>
            </a:p>
          </p:txBody>
        </p:sp>
      </p:grpSp>
      <p:grpSp>
        <p:nvGrpSpPr>
          <p:cNvPr id="46" name="Group 45">
            <a:extLst>
              <a:ext uri="{FF2B5EF4-FFF2-40B4-BE49-F238E27FC236}">
                <a16:creationId xmlns:a16="http://schemas.microsoft.com/office/drawing/2014/main" id="{DEC59CBE-EB95-A04F-8E81-7A4F59EFADF8}"/>
              </a:ext>
            </a:extLst>
          </p:cNvPr>
          <p:cNvGrpSpPr/>
          <p:nvPr/>
        </p:nvGrpSpPr>
        <p:grpSpPr>
          <a:xfrm>
            <a:off x="6245162" y="5669122"/>
            <a:ext cx="1669091" cy="2612255"/>
            <a:chOff x="1440648" y="5531395"/>
            <a:chExt cx="1669091" cy="2612255"/>
          </a:xfrm>
        </p:grpSpPr>
        <p:pic>
          <p:nvPicPr>
            <p:cNvPr id="47" name="Picture 2">
              <a:extLst>
                <a:ext uri="{FF2B5EF4-FFF2-40B4-BE49-F238E27FC236}">
                  <a16:creationId xmlns:a16="http://schemas.microsoft.com/office/drawing/2014/main" id="{70D32E0A-E877-9A4B-AC83-366893BA35A6}"/>
                </a:ext>
              </a:extLst>
            </p:cNvPr>
            <p:cNvPicPr>
              <a:picLocks noChangeAspect="1" noChangeArrowheads="1"/>
            </p:cNvPicPr>
            <p:nvPr/>
          </p:nvPicPr>
          <p:blipFill>
            <a:blip r:embed="rId8"/>
            <a:srcRect/>
            <a:stretch/>
          </p:blipFill>
          <p:spPr bwMode="auto">
            <a:xfrm>
              <a:off x="1675893" y="5531395"/>
              <a:ext cx="1067074" cy="178125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82C19E0B-3618-0744-828A-3FB47EB7773C}"/>
                </a:ext>
              </a:extLst>
            </p:cNvPr>
            <p:cNvSpPr txBox="1"/>
            <p:nvPr/>
          </p:nvSpPr>
          <p:spPr>
            <a:xfrm>
              <a:off x="1440648" y="7312653"/>
              <a:ext cx="1669091" cy="830997"/>
            </a:xfrm>
            <a:prstGeom prst="rect">
              <a:avLst/>
            </a:prstGeom>
            <a:noFill/>
          </p:spPr>
          <p:txBody>
            <a:bodyPr wrap="square" rtlCol="0">
              <a:spAutoFit/>
            </a:bodyPr>
            <a:lstStyle/>
            <a:p>
              <a:pPr algn="ctr"/>
              <a:r>
                <a:rPr lang="en-US" sz="1600" dirty="0">
                  <a:solidFill>
                    <a:schemeClr val="accent2"/>
                  </a:solidFill>
                </a:rPr>
                <a:t>1943 AD: Knowledge Representations</a:t>
              </a:r>
            </a:p>
          </p:txBody>
        </p:sp>
      </p:grpSp>
      <p:grpSp>
        <p:nvGrpSpPr>
          <p:cNvPr id="49" name="Group 48">
            <a:extLst>
              <a:ext uri="{FF2B5EF4-FFF2-40B4-BE49-F238E27FC236}">
                <a16:creationId xmlns:a16="http://schemas.microsoft.com/office/drawing/2014/main" id="{EFAB8BEA-F627-A74D-9E48-67539A146E7E}"/>
              </a:ext>
            </a:extLst>
          </p:cNvPr>
          <p:cNvGrpSpPr/>
          <p:nvPr/>
        </p:nvGrpSpPr>
        <p:grpSpPr>
          <a:xfrm>
            <a:off x="8050348" y="5690328"/>
            <a:ext cx="1576711" cy="2491921"/>
            <a:chOff x="1421075" y="5669122"/>
            <a:chExt cx="1576711" cy="2491921"/>
          </a:xfrm>
        </p:grpSpPr>
        <p:pic>
          <p:nvPicPr>
            <p:cNvPr id="50" name="Picture 2">
              <a:extLst>
                <a:ext uri="{FF2B5EF4-FFF2-40B4-BE49-F238E27FC236}">
                  <a16:creationId xmlns:a16="http://schemas.microsoft.com/office/drawing/2014/main" id="{53DC4528-9B0E-7A4A-8CB0-75A717014DBC}"/>
                </a:ext>
              </a:extLst>
            </p:cNvPr>
            <p:cNvPicPr>
              <a:picLocks noChangeAspect="1" noChangeArrowheads="1"/>
            </p:cNvPicPr>
            <p:nvPr/>
          </p:nvPicPr>
          <p:blipFill>
            <a:blip r:embed="rId9"/>
            <a:srcRect/>
            <a:stretch/>
          </p:blipFill>
          <p:spPr bwMode="auto">
            <a:xfrm>
              <a:off x="1534631" y="5669122"/>
              <a:ext cx="1310454" cy="17812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5F0FF3AA-C790-1C4C-B70F-99860A111E58}"/>
                </a:ext>
              </a:extLst>
            </p:cNvPr>
            <p:cNvSpPr txBox="1"/>
            <p:nvPr/>
          </p:nvSpPr>
          <p:spPr>
            <a:xfrm>
              <a:off x="1421075" y="7576268"/>
              <a:ext cx="1576711" cy="584775"/>
            </a:xfrm>
            <a:prstGeom prst="rect">
              <a:avLst/>
            </a:prstGeom>
            <a:noFill/>
          </p:spPr>
          <p:txBody>
            <a:bodyPr wrap="square" rtlCol="0">
              <a:spAutoFit/>
            </a:bodyPr>
            <a:lstStyle/>
            <a:p>
              <a:pPr algn="ctr"/>
              <a:r>
                <a:rPr lang="en-US" sz="1600" dirty="0">
                  <a:solidFill>
                    <a:schemeClr val="accent2"/>
                  </a:solidFill>
                </a:rPr>
                <a:t>1930 AD: Neurons</a:t>
              </a:r>
            </a:p>
          </p:txBody>
        </p:sp>
      </p:grpSp>
    </p:spTree>
    <p:extLst>
      <p:ext uri="{BB962C8B-B14F-4D97-AF65-F5344CB8AC3E}">
        <p14:creationId xmlns:p14="http://schemas.microsoft.com/office/powerpoint/2010/main" val="262359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A9E30-A66E-0F41-A07B-85B04E7127B3}"/>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BA8B4054-DA3C-F145-9E90-161E7AC88289}"/>
              </a:ext>
            </a:extLst>
          </p:cNvPr>
          <p:cNvSpPr>
            <a:spLocks noGrp="1"/>
          </p:cNvSpPr>
          <p:nvPr>
            <p:ph type="title"/>
          </p:nvPr>
        </p:nvSpPr>
        <p:spPr/>
        <p:txBody>
          <a:bodyPr/>
          <a:lstStyle/>
          <a:p>
            <a:r>
              <a:rPr lang="en-US" dirty="0"/>
              <a:t>The Coining of “Artificial Intelligence”</a:t>
            </a:r>
          </a:p>
        </p:txBody>
      </p:sp>
      <p:pic>
        <p:nvPicPr>
          <p:cNvPr id="7" name="Picture 6">
            <a:extLst>
              <a:ext uri="{FF2B5EF4-FFF2-40B4-BE49-F238E27FC236}">
                <a16:creationId xmlns:a16="http://schemas.microsoft.com/office/drawing/2014/main" id="{F37FB0F5-671B-EE42-BF95-264FC758314C}"/>
              </a:ext>
            </a:extLst>
          </p:cNvPr>
          <p:cNvPicPr>
            <a:picLocks noChangeAspect="1"/>
          </p:cNvPicPr>
          <p:nvPr/>
        </p:nvPicPr>
        <p:blipFill rotWithShape="1">
          <a:blip r:embed="rId3"/>
          <a:srcRect t="5375" b="82908"/>
          <a:stretch/>
        </p:blipFill>
        <p:spPr>
          <a:xfrm>
            <a:off x="-1189046" y="1129497"/>
            <a:ext cx="17005411" cy="2578608"/>
          </a:xfrm>
          <a:prstGeom prst="rect">
            <a:avLst/>
          </a:prstGeom>
        </p:spPr>
      </p:pic>
      <p:sp>
        <p:nvSpPr>
          <p:cNvPr id="8" name="TextBox 7">
            <a:extLst>
              <a:ext uri="{FF2B5EF4-FFF2-40B4-BE49-F238E27FC236}">
                <a16:creationId xmlns:a16="http://schemas.microsoft.com/office/drawing/2014/main" id="{984422B3-7E22-C44F-8263-F688645EE286}"/>
              </a:ext>
            </a:extLst>
          </p:cNvPr>
          <p:cNvSpPr txBox="1"/>
          <p:nvPr/>
        </p:nvSpPr>
        <p:spPr>
          <a:xfrm>
            <a:off x="3663417" y="3358884"/>
            <a:ext cx="7303564" cy="4413516"/>
          </a:xfrm>
          <a:prstGeom prst="rect">
            <a:avLst/>
          </a:prstGeom>
          <a:noFill/>
        </p:spPr>
        <p:txBody>
          <a:bodyPr wrap="square" rtlCol="0">
            <a:spAutoFit/>
          </a:bodyPr>
          <a:lstStyle/>
          <a:p>
            <a:r>
              <a:rPr lang="en-US" dirty="0"/>
              <a:t>“We propose that a 2 month, 10 man study of </a:t>
            </a:r>
            <a:r>
              <a:rPr lang="en-US" i="1" dirty="0"/>
              <a:t>artificial intelligence</a:t>
            </a:r>
            <a:r>
              <a:rPr lang="en-US" dirty="0"/>
              <a:t> be carried out during the summer of 1956 at Dartmouth College in Hanover, New Hampshire. The study is to proceed on the basis of the conjecture that every aspect of learning or any other feature of intelligence can in principle be so precisely described that a machine can be made to simulate it. An attempt will be made to and how to make machines use language, form abstractions and concepts, solve kinds of problems now reserved for humans, and improve themselves. We think that a significant advance can be made in one or more of these problems if a carefully selected group of scientists work on it together for a summer.”</a:t>
            </a:r>
          </a:p>
        </p:txBody>
      </p:sp>
    </p:spTree>
    <p:extLst>
      <p:ext uri="{BB962C8B-B14F-4D97-AF65-F5344CB8AC3E}">
        <p14:creationId xmlns:p14="http://schemas.microsoft.com/office/powerpoint/2010/main" val="286973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82692FD6-36FF-7340-AFAD-B9CAE8E26012}"/>
              </a:ext>
            </a:extLst>
          </p:cNvPr>
          <p:cNvCxnSpPr>
            <a:cxnSpLocks/>
            <a:endCxn id="13" idx="0"/>
          </p:cNvCxnSpPr>
          <p:nvPr/>
        </p:nvCxnSpPr>
        <p:spPr>
          <a:xfrm>
            <a:off x="5696414" y="6467707"/>
            <a:ext cx="0" cy="277564"/>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D5A9E30-A66E-0F41-A07B-85B04E7127B3}"/>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BA8B4054-DA3C-F145-9E90-161E7AC88289}"/>
              </a:ext>
            </a:extLst>
          </p:cNvPr>
          <p:cNvSpPr>
            <a:spLocks noGrp="1"/>
          </p:cNvSpPr>
          <p:nvPr>
            <p:ph type="title"/>
          </p:nvPr>
        </p:nvSpPr>
        <p:spPr/>
        <p:txBody>
          <a:bodyPr/>
          <a:lstStyle/>
          <a:p>
            <a:r>
              <a:rPr lang="en-US" dirty="0"/>
              <a:t>A Timeline of AI</a:t>
            </a:r>
          </a:p>
        </p:txBody>
      </p:sp>
      <p:sp>
        <p:nvSpPr>
          <p:cNvPr id="5" name="Rectangle 4">
            <a:extLst>
              <a:ext uri="{FF2B5EF4-FFF2-40B4-BE49-F238E27FC236}">
                <a16:creationId xmlns:a16="http://schemas.microsoft.com/office/drawing/2014/main" id="{D8BE50EC-C9C0-7443-A0BE-AAF11BA1E641}"/>
              </a:ext>
            </a:extLst>
          </p:cNvPr>
          <p:cNvSpPr/>
          <p:nvPr/>
        </p:nvSpPr>
        <p:spPr>
          <a:xfrm>
            <a:off x="1315844" y="5374877"/>
            <a:ext cx="12857356" cy="89209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68F4D6B-D0F3-7A4C-88FC-62EFAE47C881}"/>
              </a:ext>
            </a:extLst>
          </p:cNvPr>
          <p:cNvSpPr txBox="1"/>
          <p:nvPr/>
        </p:nvSpPr>
        <p:spPr>
          <a:xfrm>
            <a:off x="1219188" y="5590092"/>
            <a:ext cx="1338150" cy="461665"/>
          </a:xfrm>
          <a:prstGeom prst="rect">
            <a:avLst/>
          </a:prstGeom>
          <a:noFill/>
        </p:spPr>
        <p:txBody>
          <a:bodyPr wrap="square" rtlCol="0">
            <a:spAutoFit/>
          </a:bodyPr>
          <a:lstStyle/>
          <a:p>
            <a:pPr algn="ctr"/>
            <a:r>
              <a:rPr lang="en-US" sz="2400" dirty="0">
                <a:solidFill>
                  <a:schemeClr val="bg1"/>
                </a:solidFill>
              </a:rPr>
              <a:t>1956</a:t>
            </a:r>
          </a:p>
        </p:txBody>
      </p:sp>
      <p:cxnSp>
        <p:nvCxnSpPr>
          <p:cNvPr id="9" name="Straight Arrow Connector 8">
            <a:extLst>
              <a:ext uri="{FF2B5EF4-FFF2-40B4-BE49-F238E27FC236}">
                <a16:creationId xmlns:a16="http://schemas.microsoft.com/office/drawing/2014/main" id="{9FDBE819-F0E9-174A-BD07-174FBC7587BB}"/>
              </a:ext>
            </a:extLst>
          </p:cNvPr>
          <p:cNvCxnSpPr/>
          <p:nvPr/>
        </p:nvCxnSpPr>
        <p:spPr>
          <a:xfrm flipV="1">
            <a:off x="1888263" y="4003277"/>
            <a:ext cx="0" cy="128239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A9673E-688D-1344-9DF6-52029950CE82}"/>
              </a:ext>
            </a:extLst>
          </p:cNvPr>
          <p:cNvSpPr txBox="1"/>
          <p:nvPr/>
        </p:nvSpPr>
        <p:spPr>
          <a:xfrm>
            <a:off x="2308300" y="6745271"/>
            <a:ext cx="1784199" cy="1089529"/>
          </a:xfrm>
          <a:prstGeom prst="rect">
            <a:avLst/>
          </a:prstGeom>
          <a:noFill/>
        </p:spPr>
        <p:txBody>
          <a:bodyPr wrap="square" rtlCol="0">
            <a:spAutoFit/>
          </a:bodyPr>
          <a:lstStyle/>
          <a:p>
            <a:pPr algn="ctr"/>
            <a:r>
              <a:rPr lang="en-US" dirty="0"/>
              <a:t>The “Look, ma, no hands!” era</a:t>
            </a:r>
          </a:p>
        </p:txBody>
      </p:sp>
      <p:sp>
        <p:nvSpPr>
          <p:cNvPr id="12" name="TextBox 11">
            <a:extLst>
              <a:ext uri="{FF2B5EF4-FFF2-40B4-BE49-F238E27FC236}">
                <a16:creationId xmlns:a16="http://schemas.microsoft.com/office/drawing/2014/main" id="{DA30B48F-050A-4847-B6F5-E4D1529BE91D}"/>
              </a:ext>
            </a:extLst>
          </p:cNvPr>
          <p:cNvSpPr txBox="1"/>
          <p:nvPr/>
        </p:nvSpPr>
        <p:spPr>
          <a:xfrm>
            <a:off x="5032914" y="5590092"/>
            <a:ext cx="1327001" cy="461665"/>
          </a:xfrm>
          <a:prstGeom prst="rect">
            <a:avLst/>
          </a:prstGeom>
          <a:noFill/>
        </p:spPr>
        <p:txBody>
          <a:bodyPr wrap="square" rtlCol="0">
            <a:spAutoFit/>
          </a:bodyPr>
          <a:lstStyle/>
          <a:p>
            <a:pPr algn="ctr"/>
            <a:r>
              <a:rPr lang="en-US" sz="2400" dirty="0">
                <a:solidFill>
                  <a:schemeClr val="bg1"/>
                </a:solidFill>
              </a:rPr>
              <a:t>1967</a:t>
            </a:r>
          </a:p>
        </p:txBody>
      </p:sp>
      <p:sp>
        <p:nvSpPr>
          <p:cNvPr id="13" name="TextBox 12">
            <a:extLst>
              <a:ext uri="{FF2B5EF4-FFF2-40B4-BE49-F238E27FC236}">
                <a16:creationId xmlns:a16="http://schemas.microsoft.com/office/drawing/2014/main" id="{50773DE6-8C56-0641-A07F-BC0C60DB9481}"/>
              </a:ext>
            </a:extLst>
          </p:cNvPr>
          <p:cNvSpPr txBox="1"/>
          <p:nvPr/>
        </p:nvSpPr>
        <p:spPr>
          <a:xfrm>
            <a:off x="4531107" y="6745271"/>
            <a:ext cx="2330614" cy="1089529"/>
          </a:xfrm>
          <a:prstGeom prst="rect">
            <a:avLst/>
          </a:prstGeom>
          <a:noFill/>
        </p:spPr>
        <p:txBody>
          <a:bodyPr wrap="square" rtlCol="0">
            <a:spAutoFit/>
          </a:bodyPr>
          <a:lstStyle/>
          <a:p>
            <a:pPr algn="ctr"/>
            <a:r>
              <a:rPr lang="en-US" dirty="0"/>
              <a:t>“The vodka is good but the meat is rotten”</a:t>
            </a:r>
          </a:p>
        </p:txBody>
      </p:sp>
      <p:sp>
        <p:nvSpPr>
          <p:cNvPr id="14" name="TextBox 13">
            <a:extLst>
              <a:ext uri="{FF2B5EF4-FFF2-40B4-BE49-F238E27FC236}">
                <a16:creationId xmlns:a16="http://schemas.microsoft.com/office/drawing/2014/main" id="{57F06F2A-BC13-2B4C-B22C-AE9FD957888E}"/>
              </a:ext>
            </a:extLst>
          </p:cNvPr>
          <p:cNvSpPr txBox="1"/>
          <p:nvPr/>
        </p:nvSpPr>
        <p:spPr>
          <a:xfrm>
            <a:off x="8835492" y="5590092"/>
            <a:ext cx="1405053" cy="461665"/>
          </a:xfrm>
          <a:prstGeom prst="rect">
            <a:avLst/>
          </a:prstGeom>
          <a:noFill/>
        </p:spPr>
        <p:txBody>
          <a:bodyPr wrap="square" rtlCol="0">
            <a:spAutoFit/>
          </a:bodyPr>
          <a:lstStyle/>
          <a:p>
            <a:pPr algn="ctr"/>
            <a:r>
              <a:rPr lang="en-US" sz="2400" dirty="0">
                <a:solidFill>
                  <a:schemeClr val="bg1"/>
                </a:solidFill>
              </a:rPr>
              <a:t>1986</a:t>
            </a:r>
          </a:p>
        </p:txBody>
      </p:sp>
      <p:sp>
        <p:nvSpPr>
          <p:cNvPr id="15" name="TextBox 14">
            <a:extLst>
              <a:ext uri="{FF2B5EF4-FFF2-40B4-BE49-F238E27FC236}">
                <a16:creationId xmlns:a16="http://schemas.microsoft.com/office/drawing/2014/main" id="{4C59281E-64E9-5B42-8280-9DB4A308D501}"/>
              </a:ext>
            </a:extLst>
          </p:cNvPr>
          <p:cNvSpPr txBox="1"/>
          <p:nvPr/>
        </p:nvSpPr>
        <p:spPr>
          <a:xfrm>
            <a:off x="12864803" y="5590092"/>
            <a:ext cx="1405053" cy="461665"/>
          </a:xfrm>
          <a:prstGeom prst="rect">
            <a:avLst/>
          </a:prstGeom>
          <a:noFill/>
        </p:spPr>
        <p:txBody>
          <a:bodyPr wrap="square" rtlCol="0">
            <a:spAutoFit/>
          </a:bodyPr>
          <a:lstStyle/>
          <a:p>
            <a:pPr algn="ctr"/>
            <a:r>
              <a:rPr lang="en-US" sz="2400" dirty="0">
                <a:solidFill>
                  <a:schemeClr val="bg1"/>
                </a:solidFill>
              </a:rPr>
              <a:t>2012</a:t>
            </a:r>
          </a:p>
        </p:txBody>
      </p:sp>
      <p:sp>
        <p:nvSpPr>
          <p:cNvPr id="16" name="TextBox 15">
            <a:extLst>
              <a:ext uri="{FF2B5EF4-FFF2-40B4-BE49-F238E27FC236}">
                <a16:creationId xmlns:a16="http://schemas.microsoft.com/office/drawing/2014/main" id="{6E63F439-217D-6B4D-AEEB-B3D3EF6DC9A0}"/>
              </a:ext>
            </a:extLst>
          </p:cNvPr>
          <p:cNvSpPr txBox="1"/>
          <p:nvPr/>
        </p:nvSpPr>
        <p:spPr>
          <a:xfrm>
            <a:off x="6579215" y="7077669"/>
            <a:ext cx="2330614" cy="424732"/>
          </a:xfrm>
          <a:prstGeom prst="rect">
            <a:avLst/>
          </a:prstGeom>
          <a:noFill/>
        </p:spPr>
        <p:txBody>
          <a:bodyPr wrap="square" rtlCol="0">
            <a:spAutoFit/>
          </a:bodyPr>
          <a:lstStyle/>
          <a:p>
            <a:pPr algn="ctr"/>
            <a:r>
              <a:rPr lang="en-US" dirty="0"/>
              <a:t>AI Winter</a:t>
            </a:r>
          </a:p>
        </p:txBody>
      </p:sp>
      <p:cxnSp>
        <p:nvCxnSpPr>
          <p:cNvPr id="18" name="Straight Connector 17">
            <a:extLst>
              <a:ext uri="{FF2B5EF4-FFF2-40B4-BE49-F238E27FC236}">
                <a16:creationId xmlns:a16="http://schemas.microsoft.com/office/drawing/2014/main" id="{FC614944-5426-CF4F-A9C1-52A66946ABA0}"/>
              </a:ext>
            </a:extLst>
          </p:cNvPr>
          <p:cNvCxnSpPr>
            <a:cxnSpLocks/>
          </p:cNvCxnSpPr>
          <p:nvPr/>
        </p:nvCxnSpPr>
        <p:spPr>
          <a:xfrm>
            <a:off x="1888263" y="6467707"/>
            <a:ext cx="0" cy="1644657"/>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FDECBB-A234-DE40-A91F-EDE3CEDBBB8A}"/>
              </a:ext>
            </a:extLst>
          </p:cNvPr>
          <p:cNvCxnSpPr>
            <a:cxnSpLocks/>
          </p:cNvCxnSpPr>
          <p:nvPr/>
        </p:nvCxnSpPr>
        <p:spPr>
          <a:xfrm>
            <a:off x="5675006" y="7834800"/>
            <a:ext cx="0" cy="277564"/>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C25484-ABCE-F345-B7E5-97A334704F5D}"/>
              </a:ext>
            </a:extLst>
          </p:cNvPr>
          <p:cNvCxnSpPr>
            <a:cxnSpLocks/>
          </p:cNvCxnSpPr>
          <p:nvPr/>
        </p:nvCxnSpPr>
        <p:spPr>
          <a:xfrm>
            <a:off x="9558672" y="6412788"/>
            <a:ext cx="0" cy="1644657"/>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6C7F9D9-D22C-2542-B571-C027CFFD7F31}"/>
              </a:ext>
            </a:extLst>
          </p:cNvPr>
          <p:cNvSpPr txBox="1"/>
          <p:nvPr/>
        </p:nvSpPr>
        <p:spPr>
          <a:xfrm>
            <a:off x="12402022" y="6911470"/>
            <a:ext cx="2330614" cy="757130"/>
          </a:xfrm>
          <a:prstGeom prst="rect">
            <a:avLst/>
          </a:prstGeom>
          <a:noFill/>
        </p:spPr>
        <p:txBody>
          <a:bodyPr wrap="square" rtlCol="0">
            <a:spAutoFit/>
          </a:bodyPr>
          <a:lstStyle/>
          <a:p>
            <a:pPr algn="ctr"/>
            <a:r>
              <a:rPr lang="en-US" dirty="0"/>
              <a:t>“AI is the new electricity.”</a:t>
            </a:r>
          </a:p>
        </p:txBody>
      </p:sp>
      <p:cxnSp>
        <p:nvCxnSpPr>
          <p:cNvPr id="26" name="Straight Connector 25">
            <a:extLst>
              <a:ext uri="{FF2B5EF4-FFF2-40B4-BE49-F238E27FC236}">
                <a16:creationId xmlns:a16="http://schemas.microsoft.com/office/drawing/2014/main" id="{E262595C-62C5-EF47-9473-21292575BE7D}"/>
              </a:ext>
            </a:extLst>
          </p:cNvPr>
          <p:cNvCxnSpPr>
            <a:cxnSpLocks/>
          </p:cNvCxnSpPr>
          <p:nvPr/>
        </p:nvCxnSpPr>
        <p:spPr>
          <a:xfrm>
            <a:off x="13567329" y="6449876"/>
            <a:ext cx="0" cy="277564"/>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531F16-01E1-7248-AB44-2C73E0A35542}"/>
              </a:ext>
            </a:extLst>
          </p:cNvPr>
          <p:cNvCxnSpPr>
            <a:cxnSpLocks/>
          </p:cNvCxnSpPr>
          <p:nvPr/>
        </p:nvCxnSpPr>
        <p:spPr>
          <a:xfrm>
            <a:off x="13545921" y="7816969"/>
            <a:ext cx="0" cy="277564"/>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F8F3B88-4936-3442-A91E-5AEC801D5083}"/>
              </a:ext>
            </a:extLst>
          </p:cNvPr>
          <p:cNvSpPr txBox="1"/>
          <p:nvPr/>
        </p:nvSpPr>
        <p:spPr>
          <a:xfrm>
            <a:off x="1142687" y="3292539"/>
            <a:ext cx="1491151" cy="584775"/>
          </a:xfrm>
          <a:prstGeom prst="rect">
            <a:avLst/>
          </a:prstGeom>
          <a:noFill/>
        </p:spPr>
        <p:txBody>
          <a:bodyPr wrap="square" rtlCol="0">
            <a:spAutoFit/>
          </a:bodyPr>
          <a:lstStyle/>
          <a:p>
            <a:pPr algn="ctr"/>
            <a:r>
              <a:rPr lang="en-US" sz="1600" dirty="0"/>
              <a:t>Dartmouth Workshop</a:t>
            </a:r>
          </a:p>
        </p:txBody>
      </p:sp>
      <p:sp>
        <p:nvSpPr>
          <p:cNvPr id="30" name="TextBox 29">
            <a:extLst>
              <a:ext uri="{FF2B5EF4-FFF2-40B4-BE49-F238E27FC236}">
                <a16:creationId xmlns:a16="http://schemas.microsoft.com/office/drawing/2014/main" id="{8E43249D-149A-4F4D-B845-E9B8E5CF79A6}"/>
              </a:ext>
            </a:extLst>
          </p:cNvPr>
          <p:cNvSpPr txBox="1"/>
          <p:nvPr/>
        </p:nvSpPr>
        <p:spPr>
          <a:xfrm>
            <a:off x="5171626" y="3334010"/>
            <a:ext cx="1491151" cy="1323439"/>
          </a:xfrm>
          <a:prstGeom prst="rect">
            <a:avLst/>
          </a:prstGeom>
          <a:noFill/>
        </p:spPr>
        <p:txBody>
          <a:bodyPr wrap="square" rtlCol="0">
            <a:spAutoFit/>
          </a:bodyPr>
          <a:lstStyle/>
          <a:p>
            <a:pPr algn="ctr"/>
            <a:r>
              <a:rPr lang="en-US" sz="1600" dirty="0"/>
              <a:t>All US gov. funding for machine translation is cut</a:t>
            </a:r>
          </a:p>
        </p:txBody>
      </p:sp>
      <p:cxnSp>
        <p:nvCxnSpPr>
          <p:cNvPr id="31" name="Straight Arrow Connector 30">
            <a:extLst>
              <a:ext uri="{FF2B5EF4-FFF2-40B4-BE49-F238E27FC236}">
                <a16:creationId xmlns:a16="http://schemas.microsoft.com/office/drawing/2014/main" id="{848C9331-BEB6-5F4C-9552-B738D4BF42AB}"/>
              </a:ext>
            </a:extLst>
          </p:cNvPr>
          <p:cNvCxnSpPr>
            <a:cxnSpLocks/>
          </p:cNvCxnSpPr>
          <p:nvPr/>
        </p:nvCxnSpPr>
        <p:spPr>
          <a:xfrm flipV="1">
            <a:off x="6861721" y="3187658"/>
            <a:ext cx="0" cy="209801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79B8251-62A2-7649-BD52-CC05E50104DD}"/>
              </a:ext>
            </a:extLst>
          </p:cNvPr>
          <p:cNvSpPr txBox="1"/>
          <p:nvPr/>
        </p:nvSpPr>
        <p:spPr>
          <a:xfrm>
            <a:off x="7544432" y="2544291"/>
            <a:ext cx="1491151" cy="1569660"/>
          </a:xfrm>
          <a:prstGeom prst="rect">
            <a:avLst/>
          </a:prstGeom>
          <a:noFill/>
        </p:spPr>
        <p:txBody>
          <a:bodyPr wrap="square" rtlCol="0">
            <a:spAutoFit/>
          </a:bodyPr>
          <a:lstStyle/>
          <a:p>
            <a:pPr algn="ctr"/>
            <a:r>
              <a:rPr lang="en-US" sz="1600" dirty="0"/>
              <a:t>Nearly all British government funding for AI research is cut</a:t>
            </a:r>
          </a:p>
        </p:txBody>
      </p:sp>
      <p:cxnSp>
        <p:nvCxnSpPr>
          <p:cNvPr id="35" name="Elbow Connector 34">
            <a:extLst>
              <a:ext uri="{FF2B5EF4-FFF2-40B4-BE49-F238E27FC236}">
                <a16:creationId xmlns:a16="http://schemas.microsoft.com/office/drawing/2014/main" id="{943C14D2-565E-2446-B3B6-68EDB384E223}"/>
              </a:ext>
            </a:extLst>
          </p:cNvPr>
          <p:cNvCxnSpPr>
            <a:cxnSpLocks/>
            <a:endCxn id="32" idx="2"/>
          </p:cNvCxnSpPr>
          <p:nvPr/>
        </p:nvCxnSpPr>
        <p:spPr>
          <a:xfrm rot="5400000" flipH="1" flipV="1">
            <a:off x="7445392" y="4413081"/>
            <a:ext cx="1143746" cy="545486"/>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16D1AEE-7AA0-BC41-82E4-CAD686B91C64}"/>
              </a:ext>
            </a:extLst>
          </p:cNvPr>
          <p:cNvSpPr txBox="1"/>
          <p:nvPr/>
        </p:nvSpPr>
        <p:spPr>
          <a:xfrm>
            <a:off x="5934130" y="2544291"/>
            <a:ext cx="1776934" cy="584775"/>
          </a:xfrm>
          <a:prstGeom prst="rect">
            <a:avLst/>
          </a:prstGeom>
          <a:noFill/>
        </p:spPr>
        <p:txBody>
          <a:bodyPr wrap="square" rtlCol="0">
            <a:spAutoFit/>
          </a:bodyPr>
          <a:lstStyle/>
          <a:p>
            <a:pPr algn="ctr"/>
            <a:r>
              <a:rPr lang="en-US" sz="1600" dirty="0"/>
              <a:t>Backpropagation is invented</a:t>
            </a:r>
          </a:p>
        </p:txBody>
      </p:sp>
      <p:cxnSp>
        <p:nvCxnSpPr>
          <p:cNvPr id="43" name="Straight Arrow Connector 42">
            <a:extLst>
              <a:ext uri="{FF2B5EF4-FFF2-40B4-BE49-F238E27FC236}">
                <a16:creationId xmlns:a16="http://schemas.microsoft.com/office/drawing/2014/main" id="{9989AC63-18A7-594F-B03D-D15794662C5B}"/>
              </a:ext>
            </a:extLst>
          </p:cNvPr>
          <p:cNvCxnSpPr>
            <a:cxnSpLocks/>
          </p:cNvCxnSpPr>
          <p:nvPr/>
        </p:nvCxnSpPr>
        <p:spPr>
          <a:xfrm flipV="1">
            <a:off x="3426440" y="3134412"/>
            <a:ext cx="0" cy="215799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CADBCA9-8384-B14C-AF7A-7C3681A2E41D}"/>
              </a:ext>
            </a:extLst>
          </p:cNvPr>
          <p:cNvSpPr txBox="1"/>
          <p:nvPr/>
        </p:nvSpPr>
        <p:spPr>
          <a:xfrm>
            <a:off x="2680864" y="2220942"/>
            <a:ext cx="1491151" cy="830997"/>
          </a:xfrm>
          <a:prstGeom prst="rect">
            <a:avLst/>
          </a:prstGeom>
          <a:noFill/>
        </p:spPr>
        <p:txBody>
          <a:bodyPr wrap="square" rtlCol="0">
            <a:spAutoFit/>
          </a:bodyPr>
          <a:lstStyle/>
          <a:p>
            <a:pPr algn="ctr"/>
            <a:r>
              <a:rPr lang="en-US" sz="1600" dirty="0"/>
              <a:t>Neural Networks are invented</a:t>
            </a:r>
          </a:p>
        </p:txBody>
      </p:sp>
      <p:cxnSp>
        <p:nvCxnSpPr>
          <p:cNvPr id="45" name="Straight Arrow Connector 44">
            <a:extLst>
              <a:ext uri="{FF2B5EF4-FFF2-40B4-BE49-F238E27FC236}">
                <a16:creationId xmlns:a16="http://schemas.microsoft.com/office/drawing/2014/main" id="{A5EF80C3-5C9C-CB46-A1CD-9F86DE69390D}"/>
              </a:ext>
            </a:extLst>
          </p:cNvPr>
          <p:cNvCxnSpPr/>
          <p:nvPr/>
        </p:nvCxnSpPr>
        <p:spPr>
          <a:xfrm flipV="1">
            <a:off x="4365649" y="4003277"/>
            <a:ext cx="0" cy="128239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7A408D4-B1F2-5E41-9B84-046F4DC9A7F0}"/>
              </a:ext>
            </a:extLst>
          </p:cNvPr>
          <p:cNvSpPr txBox="1"/>
          <p:nvPr/>
        </p:nvSpPr>
        <p:spPr>
          <a:xfrm>
            <a:off x="3620073" y="3310894"/>
            <a:ext cx="1491151" cy="584775"/>
          </a:xfrm>
          <a:prstGeom prst="rect">
            <a:avLst/>
          </a:prstGeom>
          <a:noFill/>
        </p:spPr>
        <p:txBody>
          <a:bodyPr wrap="square" rtlCol="0">
            <a:spAutoFit/>
          </a:bodyPr>
          <a:lstStyle/>
          <a:p>
            <a:pPr algn="ctr"/>
            <a:r>
              <a:rPr lang="en-US" sz="1600" dirty="0" err="1"/>
              <a:t>Shakey</a:t>
            </a:r>
            <a:r>
              <a:rPr lang="en-US" sz="1600" dirty="0"/>
              <a:t> the robot</a:t>
            </a:r>
          </a:p>
        </p:txBody>
      </p:sp>
      <p:cxnSp>
        <p:nvCxnSpPr>
          <p:cNvPr id="51" name="Elbow Connector 50">
            <a:extLst>
              <a:ext uri="{FF2B5EF4-FFF2-40B4-BE49-F238E27FC236}">
                <a16:creationId xmlns:a16="http://schemas.microsoft.com/office/drawing/2014/main" id="{0A859D85-FAD1-CC49-B64B-C6A855DBE75E}"/>
              </a:ext>
            </a:extLst>
          </p:cNvPr>
          <p:cNvCxnSpPr>
            <a:cxnSpLocks/>
          </p:cNvCxnSpPr>
          <p:nvPr/>
        </p:nvCxnSpPr>
        <p:spPr>
          <a:xfrm rot="5400000" flipH="1" flipV="1">
            <a:off x="5342783" y="4712573"/>
            <a:ext cx="673145" cy="50722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57C118F2-6F79-8E4C-9B75-E8839DE87583}"/>
              </a:ext>
            </a:extLst>
          </p:cNvPr>
          <p:cNvCxnSpPr>
            <a:cxnSpLocks/>
          </p:cNvCxnSpPr>
          <p:nvPr/>
        </p:nvCxnSpPr>
        <p:spPr>
          <a:xfrm rot="5400000" flipH="1" flipV="1">
            <a:off x="8875576" y="4416521"/>
            <a:ext cx="930071" cy="75536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3F08BBE-A177-C848-9BA6-CA17C6DDF5C3}"/>
              </a:ext>
            </a:extLst>
          </p:cNvPr>
          <p:cNvSpPr txBox="1"/>
          <p:nvPr/>
        </p:nvSpPr>
        <p:spPr>
          <a:xfrm>
            <a:off x="8885532" y="3651888"/>
            <a:ext cx="1776934" cy="584775"/>
          </a:xfrm>
          <a:prstGeom prst="rect">
            <a:avLst/>
          </a:prstGeom>
          <a:noFill/>
        </p:spPr>
        <p:txBody>
          <a:bodyPr wrap="square" rtlCol="0">
            <a:spAutoFit/>
          </a:bodyPr>
          <a:lstStyle/>
          <a:p>
            <a:pPr algn="ctr"/>
            <a:r>
              <a:rPr lang="en-US" sz="1600" dirty="0"/>
              <a:t>Bayesian NNs are invented</a:t>
            </a:r>
          </a:p>
        </p:txBody>
      </p:sp>
      <p:cxnSp>
        <p:nvCxnSpPr>
          <p:cNvPr id="61" name="Elbow Connector 60">
            <a:extLst>
              <a:ext uri="{FF2B5EF4-FFF2-40B4-BE49-F238E27FC236}">
                <a16:creationId xmlns:a16="http://schemas.microsoft.com/office/drawing/2014/main" id="{7C92EE19-6FDB-A44C-A4AC-97A3F0F52975}"/>
              </a:ext>
            </a:extLst>
          </p:cNvPr>
          <p:cNvCxnSpPr>
            <a:cxnSpLocks/>
          </p:cNvCxnSpPr>
          <p:nvPr/>
        </p:nvCxnSpPr>
        <p:spPr>
          <a:xfrm rot="5400000" flipH="1" flipV="1">
            <a:off x="11191651" y="4825700"/>
            <a:ext cx="487655" cy="387548"/>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1445929-2183-7D4E-9BD5-53236BAC3CED}"/>
              </a:ext>
            </a:extLst>
          </p:cNvPr>
          <p:cNvSpPr txBox="1"/>
          <p:nvPr/>
        </p:nvSpPr>
        <p:spPr>
          <a:xfrm>
            <a:off x="10740786" y="3953006"/>
            <a:ext cx="1776934" cy="830997"/>
          </a:xfrm>
          <a:prstGeom prst="rect">
            <a:avLst/>
          </a:prstGeom>
          <a:noFill/>
        </p:spPr>
        <p:txBody>
          <a:bodyPr wrap="square" rtlCol="0">
            <a:spAutoFit/>
          </a:bodyPr>
          <a:lstStyle/>
          <a:p>
            <a:pPr algn="ctr"/>
            <a:r>
              <a:rPr lang="en-US" sz="1600" dirty="0"/>
              <a:t>Support Vector Machines are invented</a:t>
            </a:r>
          </a:p>
        </p:txBody>
      </p:sp>
      <p:cxnSp>
        <p:nvCxnSpPr>
          <p:cNvPr id="63" name="Straight Arrow Connector 62">
            <a:extLst>
              <a:ext uri="{FF2B5EF4-FFF2-40B4-BE49-F238E27FC236}">
                <a16:creationId xmlns:a16="http://schemas.microsoft.com/office/drawing/2014/main" id="{8BCE0B7C-3EC4-C34E-8871-5DE3EF3E5956}"/>
              </a:ext>
            </a:extLst>
          </p:cNvPr>
          <p:cNvCxnSpPr>
            <a:cxnSpLocks/>
          </p:cNvCxnSpPr>
          <p:nvPr/>
        </p:nvCxnSpPr>
        <p:spPr>
          <a:xfrm flipV="1">
            <a:off x="10820577" y="2836678"/>
            <a:ext cx="0" cy="24257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A24E483-5152-6343-8B6F-505A49B88B5C}"/>
              </a:ext>
            </a:extLst>
          </p:cNvPr>
          <p:cNvSpPr txBox="1"/>
          <p:nvPr/>
        </p:nvSpPr>
        <p:spPr>
          <a:xfrm>
            <a:off x="9817660" y="2017881"/>
            <a:ext cx="1776934" cy="830997"/>
          </a:xfrm>
          <a:prstGeom prst="rect">
            <a:avLst/>
          </a:prstGeom>
          <a:noFill/>
        </p:spPr>
        <p:txBody>
          <a:bodyPr wrap="square" rtlCol="0">
            <a:spAutoFit/>
          </a:bodyPr>
          <a:lstStyle/>
          <a:p>
            <a:pPr algn="ctr"/>
            <a:r>
              <a:rPr lang="en-US" sz="1600" dirty="0"/>
              <a:t>Multi-layered Perceptron is invented</a:t>
            </a:r>
          </a:p>
        </p:txBody>
      </p:sp>
      <p:cxnSp>
        <p:nvCxnSpPr>
          <p:cNvPr id="67" name="Straight Arrow Connector 66">
            <a:extLst>
              <a:ext uri="{FF2B5EF4-FFF2-40B4-BE49-F238E27FC236}">
                <a16:creationId xmlns:a16="http://schemas.microsoft.com/office/drawing/2014/main" id="{8137E212-B616-D340-AAB0-8FA7A8980220}"/>
              </a:ext>
            </a:extLst>
          </p:cNvPr>
          <p:cNvCxnSpPr>
            <a:cxnSpLocks/>
          </p:cNvCxnSpPr>
          <p:nvPr/>
        </p:nvCxnSpPr>
        <p:spPr>
          <a:xfrm flipV="1">
            <a:off x="13567329" y="2807476"/>
            <a:ext cx="0" cy="242573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6905114-B601-1F46-9C57-2CAB105D2660}"/>
              </a:ext>
            </a:extLst>
          </p:cNvPr>
          <p:cNvSpPr txBox="1"/>
          <p:nvPr/>
        </p:nvSpPr>
        <p:spPr>
          <a:xfrm>
            <a:off x="12657454" y="1685653"/>
            <a:ext cx="1776934" cy="1077218"/>
          </a:xfrm>
          <a:prstGeom prst="rect">
            <a:avLst/>
          </a:prstGeom>
          <a:noFill/>
        </p:spPr>
        <p:txBody>
          <a:bodyPr wrap="square" rtlCol="0">
            <a:spAutoFit/>
          </a:bodyPr>
          <a:lstStyle/>
          <a:p>
            <a:pPr algn="ctr"/>
            <a:r>
              <a:rPr lang="en-US" sz="1600" dirty="0"/>
              <a:t>Deep Neural Networks become state of the art</a:t>
            </a:r>
          </a:p>
        </p:txBody>
      </p:sp>
      <p:cxnSp>
        <p:nvCxnSpPr>
          <p:cNvPr id="70" name="Straight Arrow Connector 69">
            <a:extLst>
              <a:ext uri="{FF2B5EF4-FFF2-40B4-BE49-F238E27FC236}">
                <a16:creationId xmlns:a16="http://schemas.microsoft.com/office/drawing/2014/main" id="{BE79624D-5F07-2841-A15E-EFDFB9224AE0}"/>
              </a:ext>
            </a:extLst>
          </p:cNvPr>
          <p:cNvCxnSpPr>
            <a:cxnSpLocks/>
          </p:cNvCxnSpPr>
          <p:nvPr/>
        </p:nvCxnSpPr>
        <p:spPr>
          <a:xfrm flipV="1">
            <a:off x="12517720" y="3651888"/>
            <a:ext cx="0" cy="16105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135CC81-5075-9547-9CF2-6001086C714C}"/>
              </a:ext>
            </a:extLst>
          </p:cNvPr>
          <p:cNvSpPr txBox="1"/>
          <p:nvPr/>
        </p:nvSpPr>
        <p:spPr>
          <a:xfrm>
            <a:off x="11574212" y="2825531"/>
            <a:ext cx="1776934" cy="830997"/>
          </a:xfrm>
          <a:prstGeom prst="rect">
            <a:avLst/>
          </a:prstGeom>
          <a:noFill/>
        </p:spPr>
        <p:txBody>
          <a:bodyPr wrap="square" rtlCol="0">
            <a:spAutoFit/>
          </a:bodyPr>
          <a:lstStyle/>
          <a:p>
            <a:pPr algn="ctr"/>
            <a:r>
              <a:rPr lang="en-US" sz="1600" dirty="0"/>
              <a:t>DARPA Grand Challenge ushers in AVs</a:t>
            </a:r>
          </a:p>
        </p:txBody>
      </p:sp>
    </p:spTree>
    <p:extLst>
      <p:ext uri="{BB962C8B-B14F-4D97-AF65-F5344CB8AC3E}">
        <p14:creationId xmlns:p14="http://schemas.microsoft.com/office/powerpoint/2010/main" val="297279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25" grpId="0"/>
      <p:bldP spid="30" grpId="0"/>
      <p:bldP spid="32" grpId="0"/>
      <p:bldP spid="37" grpId="0"/>
      <p:bldP spid="44" grpId="0"/>
      <p:bldP spid="50" grpId="0"/>
      <p:bldP spid="60" grpId="0"/>
      <p:bldP spid="62" grpId="0"/>
      <p:bldP spid="66" grpId="0"/>
      <p:bldP spid="68" grpId="0"/>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6E1FA8-615F-9148-90F8-925C3BF0B014}"/>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5C2EF3DA-A26A-E445-88FB-952CD234B3E4}"/>
              </a:ext>
            </a:extLst>
          </p:cNvPr>
          <p:cNvSpPr>
            <a:spLocks noGrp="1"/>
          </p:cNvSpPr>
          <p:nvPr>
            <p:ph type="title"/>
          </p:nvPr>
        </p:nvSpPr>
        <p:spPr/>
        <p:txBody>
          <a:bodyPr/>
          <a:lstStyle/>
          <a:p>
            <a:r>
              <a:rPr lang="en-US" dirty="0"/>
              <a:t>So what is AI?</a:t>
            </a:r>
          </a:p>
        </p:txBody>
      </p:sp>
      <p:sp>
        <p:nvSpPr>
          <p:cNvPr id="15" name="Oval 14">
            <a:extLst>
              <a:ext uri="{FF2B5EF4-FFF2-40B4-BE49-F238E27FC236}">
                <a16:creationId xmlns:a16="http://schemas.microsoft.com/office/drawing/2014/main" id="{032553EE-6375-BA48-9935-681EE8E9748D}"/>
              </a:ext>
            </a:extLst>
          </p:cNvPr>
          <p:cNvSpPr/>
          <p:nvPr/>
        </p:nvSpPr>
        <p:spPr>
          <a:xfrm>
            <a:off x="6792685" y="3880745"/>
            <a:ext cx="1828800" cy="1828800"/>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620" dirty="0">
                <a:solidFill>
                  <a:srgbClr val="FFFFFF"/>
                </a:solidFill>
                <a:latin typeface="Calibri"/>
              </a:rPr>
              <a:t>Artificial Intelligence</a:t>
            </a:r>
          </a:p>
        </p:txBody>
      </p:sp>
      <p:sp>
        <p:nvSpPr>
          <p:cNvPr id="16" name="Oval 15">
            <a:extLst>
              <a:ext uri="{FF2B5EF4-FFF2-40B4-BE49-F238E27FC236}">
                <a16:creationId xmlns:a16="http://schemas.microsoft.com/office/drawing/2014/main" id="{F1627700-3874-AD4D-A05C-3E54762D9194}"/>
              </a:ext>
            </a:extLst>
          </p:cNvPr>
          <p:cNvSpPr/>
          <p:nvPr/>
        </p:nvSpPr>
        <p:spPr>
          <a:xfrm>
            <a:off x="3876305" y="3139527"/>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Deduction, Problem Solving</a:t>
            </a:r>
          </a:p>
        </p:txBody>
      </p:sp>
      <p:sp>
        <p:nvSpPr>
          <p:cNvPr id="17" name="Oval 16">
            <a:extLst>
              <a:ext uri="{FF2B5EF4-FFF2-40B4-BE49-F238E27FC236}">
                <a16:creationId xmlns:a16="http://schemas.microsoft.com/office/drawing/2014/main" id="{D92BBF39-D910-3A4F-9BAF-2AA5BAA5C2E6}"/>
              </a:ext>
            </a:extLst>
          </p:cNvPr>
          <p:cNvSpPr/>
          <p:nvPr/>
        </p:nvSpPr>
        <p:spPr>
          <a:xfrm>
            <a:off x="5602218" y="1978239"/>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Knowledge Representation</a:t>
            </a:r>
          </a:p>
        </p:txBody>
      </p:sp>
      <p:sp>
        <p:nvSpPr>
          <p:cNvPr id="18" name="Oval 17">
            <a:extLst>
              <a:ext uri="{FF2B5EF4-FFF2-40B4-BE49-F238E27FC236}">
                <a16:creationId xmlns:a16="http://schemas.microsoft.com/office/drawing/2014/main" id="{94D1F176-DA1E-1348-99F2-7BD853B47208}"/>
              </a:ext>
            </a:extLst>
          </p:cNvPr>
          <p:cNvSpPr/>
          <p:nvPr/>
        </p:nvSpPr>
        <p:spPr>
          <a:xfrm>
            <a:off x="8621485" y="1978239"/>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Planning</a:t>
            </a:r>
          </a:p>
        </p:txBody>
      </p:sp>
      <p:sp>
        <p:nvSpPr>
          <p:cNvPr id="19" name="Oval 18">
            <a:extLst>
              <a:ext uri="{FF2B5EF4-FFF2-40B4-BE49-F238E27FC236}">
                <a16:creationId xmlns:a16="http://schemas.microsoft.com/office/drawing/2014/main" id="{43AEEE83-8381-FC40-91C9-2394592650F1}"/>
              </a:ext>
            </a:extLst>
          </p:cNvPr>
          <p:cNvSpPr/>
          <p:nvPr/>
        </p:nvSpPr>
        <p:spPr>
          <a:xfrm>
            <a:off x="10339446" y="3139527"/>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Perception and Computer Vision</a:t>
            </a:r>
          </a:p>
        </p:txBody>
      </p:sp>
      <p:sp>
        <p:nvSpPr>
          <p:cNvPr id="20" name="Oval 19">
            <a:extLst>
              <a:ext uri="{FF2B5EF4-FFF2-40B4-BE49-F238E27FC236}">
                <a16:creationId xmlns:a16="http://schemas.microsoft.com/office/drawing/2014/main" id="{FF2DC723-41C7-2442-910B-141A936B352A}"/>
              </a:ext>
            </a:extLst>
          </p:cNvPr>
          <p:cNvSpPr/>
          <p:nvPr/>
        </p:nvSpPr>
        <p:spPr>
          <a:xfrm>
            <a:off x="10339446" y="50237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Machine Learning</a:t>
            </a:r>
          </a:p>
        </p:txBody>
      </p:sp>
      <p:sp>
        <p:nvSpPr>
          <p:cNvPr id="21" name="Oval 20">
            <a:extLst>
              <a:ext uri="{FF2B5EF4-FFF2-40B4-BE49-F238E27FC236}">
                <a16:creationId xmlns:a16="http://schemas.microsoft.com/office/drawing/2014/main" id="{BAEA3DFB-F9ED-2D49-B013-FA7962A2A148}"/>
              </a:ext>
            </a:extLst>
          </p:cNvPr>
          <p:cNvSpPr/>
          <p:nvPr/>
        </p:nvSpPr>
        <p:spPr>
          <a:xfrm>
            <a:off x="8644652" y="6400800"/>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Robotics</a:t>
            </a:r>
          </a:p>
        </p:txBody>
      </p:sp>
      <p:sp>
        <p:nvSpPr>
          <p:cNvPr id="22" name="Oval 21">
            <a:extLst>
              <a:ext uri="{FF2B5EF4-FFF2-40B4-BE49-F238E27FC236}">
                <a16:creationId xmlns:a16="http://schemas.microsoft.com/office/drawing/2014/main" id="{6A57FB72-365D-1146-9748-F83730D6DB68}"/>
              </a:ext>
            </a:extLst>
          </p:cNvPr>
          <p:cNvSpPr/>
          <p:nvPr/>
        </p:nvSpPr>
        <p:spPr>
          <a:xfrm>
            <a:off x="5602218" y="63953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Natural Language Processing</a:t>
            </a:r>
          </a:p>
        </p:txBody>
      </p:sp>
      <p:sp>
        <p:nvSpPr>
          <p:cNvPr id="23" name="Oval 22">
            <a:extLst>
              <a:ext uri="{FF2B5EF4-FFF2-40B4-BE49-F238E27FC236}">
                <a16:creationId xmlns:a16="http://schemas.microsoft.com/office/drawing/2014/main" id="{EE0FD618-0191-F249-B494-8F9100D8E602}"/>
              </a:ext>
            </a:extLst>
          </p:cNvPr>
          <p:cNvSpPr/>
          <p:nvPr/>
        </p:nvSpPr>
        <p:spPr>
          <a:xfrm>
            <a:off x="3703124" y="5023745"/>
            <a:ext cx="1371600" cy="1371600"/>
          </a:xfrm>
          <a:prstGeom prst="ellips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11480"/>
            <a:r>
              <a:rPr lang="en-US" sz="1200" dirty="0">
                <a:solidFill>
                  <a:srgbClr val="FFFFFF"/>
                </a:solidFill>
                <a:latin typeface="Calibri"/>
              </a:rPr>
              <a:t>Social Intelligence</a:t>
            </a:r>
          </a:p>
        </p:txBody>
      </p:sp>
      <p:cxnSp>
        <p:nvCxnSpPr>
          <p:cNvPr id="26" name="Straight Arrow Connector 25">
            <a:extLst>
              <a:ext uri="{FF2B5EF4-FFF2-40B4-BE49-F238E27FC236}">
                <a16:creationId xmlns:a16="http://schemas.microsoft.com/office/drawing/2014/main" id="{563BA5CF-1CA2-4742-A907-4B9EEBCD54D2}"/>
              </a:ext>
            </a:extLst>
          </p:cNvPr>
          <p:cNvCxnSpPr>
            <a:cxnSpLocks/>
          </p:cNvCxnSpPr>
          <p:nvPr/>
        </p:nvCxnSpPr>
        <p:spPr>
          <a:xfrm flipH="1">
            <a:off x="5247905" y="5023745"/>
            <a:ext cx="1368048" cy="385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8DF50A6C-4698-554A-A5F0-584560FE0EB5}"/>
              </a:ext>
            </a:extLst>
          </p:cNvPr>
          <p:cNvCxnSpPr>
            <a:cxnSpLocks/>
          </p:cNvCxnSpPr>
          <p:nvPr/>
        </p:nvCxnSpPr>
        <p:spPr>
          <a:xfrm flipH="1" flipV="1">
            <a:off x="5377352" y="4035639"/>
            <a:ext cx="1329620" cy="343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DC4FF111-4508-1F4B-8092-43989B44492F}"/>
              </a:ext>
            </a:extLst>
          </p:cNvPr>
          <p:cNvCxnSpPr>
            <a:cxnSpLocks/>
          </p:cNvCxnSpPr>
          <p:nvPr/>
        </p:nvCxnSpPr>
        <p:spPr>
          <a:xfrm flipH="1">
            <a:off x="6706972" y="5725413"/>
            <a:ext cx="439999" cy="6090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67279772-B2F3-CA40-B823-362BADE20DE7}"/>
              </a:ext>
            </a:extLst>
          </p:cNvPr>
          <p:cNvCxnSpPr>
            <a:cxnSpLocks/>
          </p:cNvCxnSpPr>
          <p:nvPr/>
        </p:nvCxnSpPr>
        <p:spPr>
          <a:xfrm>
            <a:off x="8258751" y="5725413"/>
            <a:ext cx="685928" cy="669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C58F1FE5-EDC5-EB4C-BFA5-0E7434F6C213}"/>
              </a:ext>
            </a:extLst>
          </p:cNvPr>
          <p:cNvCxnSpPr>
            <a:cxnSpLocks/>
          </p:cNvCxnSpPr>
          <p:nvPr/>
        </p:nvCxnSpPr>
        <p:spPr>
          <a:xfrm flipH="1" flipV="1">
            <a:off x="6753272" y="3377241"/>
            <a:ext cx="393698" cy="5035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65C6058E-B512-544B-BBE9-3A51CEBC3DFF}"/>
              </a:ext>
            </a:extLst>
          </p:cNvPr>
          <p:cNvCxnSpPr>
            <a:cxnSpLocks/>
          </p:cNvCxnSpPr>
          <p:nvPr/>
        </p:nvCxnSpPr>
        <p:spPr>
          <a:xfrm flipV="1">
            <a:off x="8420029" y="3377241"/>
            <a:ext cx="414050" cy="5643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4C448C7-D81D-4A4B-A295-C5ADC8A837FA}"/>
              </a:ext>
            </a:extLst>
          </p:cNvPr>
          <p:cNvCxnSpPr>
            <a:cxnSpLocks/>
          </p:cNvCxnSpPr>
          <p:nvPr/>
        </p:nvCxnSpPr>
        <p:spPr>
          <a:xfrm flipV="1">
            <a:off x="8798217" y="4189993"/>
            <a:ext cx="1368048" cy="427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5E5F93A6-60F5-154B-A37F-6AB00986F15C}"/>
              </a:ext>
            </a:extLst>
          </p:cNvPr>
          <p:cNvCxnSpPr>
            <a:cxnSpLocks/>
          </p:cNvCxnSpPr>
          <p:nvPr/>
        </p:nvCxnSpPr>
        <p:spPr>
          <a:xfrm>
            <a:off x="8798217" y="5063190"/>
            <a:ext cx="1361701" cy="345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5257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2.potx" id="{E553E2CD-AA7F-49B9-A987-C6A52DC6C25A}" vid="{FD99B56B-0D12-4418-B31A-26C697DB20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themeOverride>
</file>

<file path=ppt/theme/themeOverride2.xml><?xml version="1.0" encoding="utf-8"?>
<a:themeOverride xmlns:a="http://schemas.openxmlformats.org/drawingml/2006/main">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themeOverride>
</file>

<file path=docProps/app.xml><?xml version="1.0" encoding="utf-8"?>
<Properties xmlns="http://schemas.openxmlformats.org/officeDocument/2006/extended-properties" xmlns:vt="http://schemas.openxmlformats.org/officeDocument/2006/docPropsVTypes">
  <Template/>
  <TotalTime>3631</TotalTime>
  <Words>1803</Words>
  <Application>Microsoft Macintosh PowerPoint</Application>
  <PresentationFormat>Custom</PresentationFormat>
  <Paragraphs>364</Paragraphs>
  <Slides>41</Slides>
  <Notes>20</Notes>
  <HiddenSlides>1</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-apple-system</vt:lpstr>
      <vt:lpstr>Arial</vt:lpstr>
      <vt:lpstr>Calibri</vt:lpstr>
      <vt:lpstr>Wingdings</vt:lpstr>
      <vt:lpstr>PNNL_Option_4</vt:lpstr>
      <vt:lpstr>AI Camp: Introduction to AI</vt:lpstr>
      <vt:lpstr>Talk Outline</vt:lpstr>
      <vt:lpstr>What is AI?</vt:lpstr>
      <vt:lpstr>Definitions of Artificial Intelligence</vt:lpstr>
      <vt:lpstr>Foundations of AI</vt:lpstr>
      <vt:lpstr>What is AI?</vt:lpstr>
      <vt:lpstr>The Coining of “Artificial Intelligence”</vt:lpstr>
      <vt:lpstr>A Timeline of AI</vt:lpstr>
      <vt:lpstr>So what is AI?</vt:lpstr>
      <vt:lpstr>So what is AI?</vt:lpstr>
      <vt:lpstr>Artificial Intelligence</vt:lpstr>
      <vt:lpstr>Machine Learning</vt:lpstr>
      <vt:lpstr>Deep Learning</vt:lpstr>
      <vt:lpstr>Deep Learning</vt:lpstr>
      <vt:lpstr>PowerPoint Presentation</vt:lpstr>
      <vt:lpstr>What is a Neural Network?</vt:lpstr>
      <vt:lpstr>What is a Neural Network?</vt:lpstr>
      <vt:lpstr>What is “Deep Learning”?</vt:lpstr>
      <vt:lpstr>Deep Learning – Key Concept</vt:lpstr>
      <vt:lpstr>What Makes Deep Learning “Deep”?</vt:lpstr>
      <vt:lpstr>How deep is “Deep”?</vt:lpstr>
      <vt:lpstr>Why Deep Learning?</vt:lpstr>
      <vt:lpstr>PowerPoint Presentation</vt:lpstr>
      <vt:lpstr>Why Now?</vt:lpstr>
      <vt:lpstr>Software Frameworks</vt:lpstr>
      <vt:lpstr>Can be as easy as…</vt:lpstr>
      <vt:lpstr>Applications of AI</vt:lpstr>
      <vt:lpstr>What can we do with Deep Learning?</vt:lpstr>
      <vt:lpstr>Deep Learning on Images</vt:lpstr>
      <vt:lpstr>Deep Learning on Text</vt:lpstr>
      <vt:lpstr>Reinforcement Learning</vt:lpstr>
      <vt:lpstr>Robotics</vt:lpstr>
      <vt:lpstr>Challenges in AI</vt:lpstr>
      <vt:lpstr>Challenges</vt:lpstr>
      <vt:lpstr>Generalized AI</vt:lpstr>
      <vt:lpstr>Adversarial Machine Learning</vt:lpstr>
      <vt:lpstr>Big Compute and Big Data</vt:lpstr>
      <vt:lpstr>Constrained/Physical AI</vt:lpstr>
      <vt:lpstr>Ethical AI</vt:lpstr>
      <vt:lpstr>Ethical AI</vt:lpstr>
      <vt:lpstr>Ask me anything!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Camp: Introduction to AI</dc:title>
  <dc:creator>Nowak, Theodore S</dc:creator>
  <cp:lastModifiedBy>Nowak, Theodore S</cp:lastModifiedBy>
  <cp:revision>18</cp:revision>
  <dcterms:created xsi:type="dcterms:W3CDTF">2021-06-08T20:06:18Z</dcterms:created>
  <dcterms:modified xsi:type="dcterms:W3CDTF">2021-06-15T17:03:24Z</dcterms:modified>
</cp:coreProperties>
</file>